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67" r:id="rId3"/>
    <p:sldId id="259" r:id="rId4"/>
    <p:sldId id="270" r:id="rId5"/>
    <p:sldId id="257" r:id="rId6"/>
    <p:sldId id="331" r:id="rId7"/>
    <p:sldId id="333" r:id="rId8"/>
    <p:sldId id="332" r:id="rId9"/>
    <p:sldId id="337" r:id="rId10"/>
    <p:sldId id="338" r:id="rId11"/>
    <p:sldId id="339" r:id="rId12"/>
    <p:sldId id="328" r:id="rId13"/>
    <p:sldId id="329" r:id="rId14"/>
    <p:sldId id="330" r:id="rId15"/>
    <p:sldId id="336" r:id="rId16"/>
    <p:sldId id="282" r:id="rId17"/>
    <p:sldId id="292" r:id="rId18"/>
    <p:sldId id="293" r:id="rId19"/>
    <p:sldId id="335" r:id="rId20"/>
    <p:sldId id="334" r:id="rId21"/>
    <p:sldId id="278" r:id="rId22"/>
    <p:sldId id="286" r:id="rId23"/>
    <p:sldId id="287" r:id="rId24"/>
    <p:sldId id="285" r:id="rId25"/>
    <p:sldId id="288" r:id="rId26"/>
    <p:sldId id="289" r:id="rId27"/>
    <p:sldId id="290" r:id="rId28"/>
    <p:sldId id="291" r:id="rId29"/>
    <p:sldId id="272" r:id="rId30"/>
    <p:sldId id="310" r:id="rId31"/>
    <p:sldId id="294" r:id="rId32"/>
    <p:sldId id="295" r:id="rId33"/>
    <p:sldId id="296" r:id="rId34"/>
    <p:sldId id="298" r:id="rId35"/>
    <p:sldId id="297" r:id="rId36"/>
    <p:sldId id="311" r:id="rId37"/>
    <p:sldId id="299" r:id="rId38"/>
    <p:sldId id="280" r:id="rId39"/>
    <p:sldId id="300" r:id="rId40"/>
    <p:sldId id="301" r:id="rId41"/>
    <p:sldId id="302" r:id="rId42"/>
    <p:sldId id="303" r:id="rId43"/>
    <p:sldId id="324" r:id="rId44"/>
    <p:sldId id="325" r:id="rId45"/>
    <p:sldId id="306" r:id="rId46"/>
    <p:sldId id="307" r:id="rId47"/>
    <p:sldId id="312" r:id="rId48"/>
    <p:sldId id="323" r:id="rId49"/>
    <p:sldId id="315" r:id="rId50"/>
    <p:sldId id="317" r:id="rId51"/>
    <p:sldId id="319" r:id="rId52"/>
    <p:sldId id="320" r:id="rId53"/>
    <p:sldId id="321" r:id="rId54"/>
    <p:sldId id="322" r:id="rId55"/>
    <p:sldId id="313" r:id="rId56"/>
    <p:sldId id="314" r:id="rId57"/>
    <p:sldId id="326" r:id="rId58"/>
    <p:sldId id="327" r:id="rId59"/>
    <p:sldId id="261" r:id="rId60"/>
    <p:sldId id="262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B8835C"/>
    <a:srgbClr val="E6D3C5"/>
    <a:srgbClr val="DEA886"/>
    <a:srgbClr val="EED4FA"/>
    <a:srgbClr val="FF3399"/>
    <a:srgbClr val="EDD0BE"/>
    <a:srgbClr val="E4B79C"/>
    <a:srgbClr val="DEC6B4"/>
    <a:srgbClr val="F9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-11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A247B-E86C-4A0F-A6C4-6ED06196A60A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567A8-7C07-44A6-BBA6-96F4C61EE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88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7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7" y="2505077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7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6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1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6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1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5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2019-10-31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5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1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7" y="1905002"/>
            <a:ext cx="5998745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659112" y="2176640"/>
            <a:ext cx="5444791" cy="145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3700" b="1" spc="6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Alba.exIT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3700" spc="60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Project portfolio</a:t>
            </a:r>
            <a:endParaRPr lang="ru-RU" altLang="ko-KR" sz="37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843061" y="5289428"/>
            <a:ext cx="270159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김혜진</a:t>
            </a:r>
            <a:endParaRPr lang="en-US" altLang="ko-KR" sz="1400" b="1" spc="3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이예림</a:t>
            </a:r>
            <a:endParaRPr lang="en-US" altLang="ko-KR" sz="1400" b="1" spc="30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400" b="1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황가영</a:t>
            </a:r>
            <a:endParaRPr lang="en-US" altLang="ko-KR" sz="1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7"/>
          <p:cNvSpPr txBox="1">
            <a:spLocks noChangeArrowheads="1"/>
          </p:cNvSpPr>
          <p:nvPr/>
        </p:nvSpPr>
        <p:spPr bwMode="auto">
          <a:xfrm>
            <a:off x="211669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Shape 388"/>
          <p:cNvSpPr/>
          <p:nvPr/>
        </p:nvSpPr>
        <p:spPr>
          <a:xfrm>
            <a:off x="3980189" y="215878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등록 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수정 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삭제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97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이예림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33700" y="2060310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476852" y="2146182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478555" y="2729952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476852" y="3285301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Shape 388"/>
          <p:cNvSpPr/>
          <p:nvPr/>
        </p:nvSpPr>
        <p:spPr>
          <a:xfrm>
            <a:off x="4039600" y="27548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7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검색 </a:t>
            </a:r>
            <a:r>
              <a:rPr lang="en-US" altLang="ko-KR" sz="17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7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조회 </a:t>
            </a:r>
            <a:r>
              <a:rPr lang="en-US" altLang="ko-KR" sz="17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7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상세보기</a:t>
            </a:r>
            <a:endParaRPr lang="ko-KR" altLang="en-US" sz="17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Shape 388"/>
          <p:cNvSpPr/>
          <p:nvPr/>
        </p:nvSpPr>
        <p:spPr>
          <a:xfrm>
            <a:off x="4052516" y="32714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지원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조회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취소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499689" y="4544370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33700" y="458136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Shape 388"/>
          <p:cNvSpPr/>
          <p:nvPr/>
        </p:nvSpPr>
        <p:spPr>
          <a:xfrm>
            <a:off x="3995689" y="454437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승인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거절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486302" y="3794165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면접예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Shape 388"/>
          <p:cNvSpPr/>
          <p:nvPr/>
        </p:nvSpPr>
        <p:spPr>
          <a:xfrm>
            <a:off x="4052516" y="3808845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신청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취소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2293740" y="1822058"/>
            <a:ext cx="1" cy="21788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285995" y="237647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298912" y="2939575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298912" y="3420013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296333" y="399085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311819" y="4733892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746615" y="5524181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512605" y="5401942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>
            <a:off x="2316580" y="559540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515595" y="6107246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1" name="직선 연결선 120"/>
          <p:cNvCxnSpPr/>
          <p:nvPr/>
        </p:nvCxnSpPr>
        <p:spPr>
          <a:xfrm>
            <a:off x="2324327" y="5584733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endCxn id="120" idx="1"/>
          </p:cNvCxnSpPr>
          <p:nvPr/>
        </p:nvCxnSpPr>
        <p:spPr>
          <a:xfrm>
            <a:off x="2324327" y="6294450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hape 388"/>
          <p:cNvSpPr/>
          <p:nvPr/>
        </p:nvSpPr>
        <p:spPr>
          <a:xfrm>
            <a:off x="4052516" y="54019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Shape 388"/>
          <p:cNvSpPr/>
          <p:nvPr/>
        </p:nvSpPr>
        <p:spPr>
          <a:xfrm>
            <a:off x="4052516" y="61072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수정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삭제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476262" y="1618750"/>
            <a:ext cx="1177870" cy="403362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Shape 388"/>
          <p:cNvSpPr/>
          <p:nvPr/>
        </p:nvSpPr>
        <p:spPr>
          <a:xfrm>
            <a:off x="4039599" y="16569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입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2287034" y="182205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11669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Shape 388"/>
          <p:cNvSpPr/>
          <p:nvPr/>
        </p:nvSpPr>
        <p:spPr>
          <a:xfrm>
            <a:off x="3980189" y="221116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등록 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수정 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상세보기</a:t>
            </a:r>
            <a:r>
              <a:rPr lang="en-US" altLang="ko-KR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5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삭제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43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황가영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33700" y="2134734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76852" y="2198569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공고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78555" y="2782339"/>
            <a:ext cx="1177870" cy="4415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76852" y="3337688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Shape 388"/>
          <p:cNvSpPr/>
          <p:nvPr/>
        </p:nvSpPr>
        <p:spPr>
          <a:xfrm>
            <a:off x="4008605" y="2799470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구직자 조회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결과 발표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Shape 388"/>
          <p:cNvSpPr/>
          <p:nvPr/>
        </p:nvSpPr>
        <p:spPr>
          <a:xfrm>
            <a:off x="4006025" y="333156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검색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조회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486302" y="3846552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면접예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Shape 388"/>
          <p:cNvSpPr/>
          <p:nvPr/>
        </p:nvSpPr>
        <p:spPr>
          <a:xfrm>
            <a:off x="4013772" y="386123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부분 구현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293742" y="1906205"/>
            <a:ext cx="0" cy="213760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293742" y="2419349"/>
            <a:ext cx="17536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298912" y="2982446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2298912" y="3462884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296333" y="4033730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749607" y="4963173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12605" y="4817701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2316580" y="501116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515595" y="5523005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</a:t>
            </a: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2324327" y="5000492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65" idx="1"/>
          </p:cNvCxnSpPr>
          <p:nvPr/>
        </p:nvCxnSpPr>
        <p:spPr>
          <a:xfrm>
            <a:off x="2324327" y="5710209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388"/>
          <p:cNvSpPr/>
          <p:nvPr/>
        </p:nvSpPr>
        <p:spPr>
          <a:xfrm>
            <a:off x="3980189" y="482966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Shape 388"/>
          <p:cNvSpPr/>
          <p:nvPr/>
        </p:nvSpPr>
        <p:spPr>
          <a:xfrm>
            <a:off x="3967269" y="5534971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수정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삭제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476262" y="1685425"/>
            <a:ext cx="1177870" cy="42548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Shape 388"/>
          <p:cNvSpPr/>
          <p:nvPr/>
        </p:nvSpPr>
        <p:spPr>
          <a:xfrm>
            <a:off x="4003996" y="17457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2293742" y="1900213"/>
            <a:ext cx="19917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0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58593" y="180857"/>
            <a:ext cx="2439590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개요</a:t>
            </a:r>
            <a:endParaRPr lang="en-US" altLang="ko-KR" sz="2800" b="1" smtClean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730166" y="1407447"/>
            <a:ext cx="542326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2231748" y="1407447"/>
            <a:ext cx="249841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42075" y="1591765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구인자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2231748" y="1405469"/>
            <a:ext cx="2" cy="1862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85" idx="0"/>
          </p:cNvCxnSpPr>
          <p:nvPr/>
        </p:nvCxnSpPr>
        <p:spPr>
          <a:xfrm flipH="1">
            <a:off x="6180036" y="1421332"/>
            <a:ext cx="2" cy="1751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0153422" y="1405471"/>
            <a:ext cx="0" cy="1909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/>
          <p:cNvGrpSpPr/>
          <p:nvPr/>
        </p:nvGrpSpPr>
        <p:grpSpPr>
          <a:xfrm>
            <a:off x="8927022" y="2645426"/>
            <a:ext cx="2843940" cy="2374232"/>
            <a:chOff x="8609313" y="2660923"/>
            <a:chExt cx="2843939" cy="2374232"/>
          </a:xfrm>
        </p:grpSpPr>
        <p:sp>
          <p:nvSpPr>
            <p:cNvPr id="73" name="직사각형 72"/>
            <p:cNvSpPr/>
            <p:nvPr/>
          </p:nvSpPr>
          <p:spPr>
            <a:xfrm>
              <a:off x="9333698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 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60931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0058087" y="2661362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078247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609313" y="3465728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343194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067933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800835" y="3468662"/>
              <a:ext cx="652417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글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619156" y="4266839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346047" y="4274210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076448" y="427971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809359" y="4276399"/>
              <a:ext cx="643893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 dirty="0" err="1">
                  <a:solidFill>
                    <a:schemeClr val="tx1"/>
                  </a:solidFill>
                </a:rPr>
                <a:t>글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5591099" y="1596457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구직자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576642" y="1589184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관</a:t>
            </a:r>
            <a:r>
              <a:rPr lang="ko-KR" altLang="en-US" sz="1200" b="1">
                <a:solidFill>
                  <a:schemeClr val="tx1"/>
                </a:solidFill>
              </a:rPr>
              <a:t>리</a:t>
            </a:r>
            <a:r>
              <a:rPr lang="ko-KR" altLang="en-US" sz="1200" b="1" smtClean="0">
                <a:solidFill>
                  <a:schemeClr val="tx1"/>
                </a:solidFill>
              </a:rPr>
              <a:t>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7789" y="2637255"/>
            <a:ext cx="3979292" cy="3779483"/>
            <a:chOff x="4327789" y="2637255"/>
            <a:chExt cx="3979292" cy="3779483"/>
          </a:xfrm>
        </p:grpSpPr>
        <p:sp>
          <p:nvSpPr>
            <p:cNvPr id="47" name="직사각형 46"/>
            <p:cNvSpPr/>
            <p:nvPr/>
          </p:nvSpPr>
          <p:spPr>
            <a:xfrm>
              <a:off x="4983764" y="5714859"/>
              <a:ext cx="621623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1406" y="5730353"/>
              <a:ext cx="637746" cy="686385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>
                  <a:solidFill>
                    <a:schemeClr val="tx1"/>
                  </a:solidFill>
                </a:rPr>
                <a:t>글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작성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 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삭제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27789" y="2639318"/>
              <a:ext cx="612641" cy="751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981050" y="2639480"/>
              <a:ext cx="618888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38050" y="2639480"/>
              <a:ext cx="657446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42529" y="2639480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자유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009143" y="2640131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면접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680458" y="2637255"/>
              <a:ext cx="626623" cy="7594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39560" y="3432839"/>
              <a:ext cx="594952" cy="76169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984766" y="3433338"/>
              <a:ext cx="60633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46763" y="343333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색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42531" y="3433338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작성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39560" y="4234253"/>
              <a:ext cx="594952" cy="72841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993477" y="4234253"/>
              <a:ext cx="611910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650655" y="4234253"/>
              <a:ext cx="644841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331407" y="4233127"/>
              <a:ext cx="628366" cy="72953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331408" y="5000609"/>
              <a:ext cx="637744" cy="69069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삭제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39561" y="5000609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05280" y="3433260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신</a:t>
              </a:r>
              <a:r>
                <a:rPr lang="ko-KR" altLang="en-US" sz="900" b="1">
                  <a:solidFill>
                    <a:schemeClr val="tx1"/>
                  </a:solidFill>
                </a:rPr>
                <a:t>청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97531" y="4234254"/>
              <a:ext cx="630486" cy="72776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985728" y="5000233"/>
              <a:ext cx="614209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45139" y="4995800"/>
              <a:ext cx="65810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64269" y="342798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</a:t>
              </a:r>
              <a:r>
                <a:rPr lang="ko-KR" altLang="en-US" sz="900" b="1">
                  <a:solidFill>
                    <a:schemeClr val="tx1"/>
                  </a:solidFill>
                </a:rPr>
                <a:t>류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664269" y="4234574"/>
              <a:ext cx="625385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56952" y="4998871"/>
              <a:ext cx="64141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b="1">
                  <a:solidFill>
                    <a:schemeClr val="tx1"/>
                  </a:solidFill>
                </a:rPr>
                <a:t>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994951" y="4991076"/>
              <a:ext cx="630486" cy="69897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344730" y="5710937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94478" y="2641569"/>
            <a:ext cx="3606087" cy="3616879"/>
            <a:chOff x="294478" y="2641569"/>
            <a:chExt cx="3606087" cy="3616879"/>
          </a:xfrm>
        </p:grpSpPr>
        <p:sp>
          <p:nvSpPr>
            <p:cNvPr id="58" name="직사각형 57"/>
            <p:cNvSpPr/>
            <p:nvPr/>
          </p:nvSpPr>
          <p:spPr>
            <a:xfrm>
              <a:off x="294478" y="2642332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</a:t>
              </a:r>
              <a:r>
                <a:rPr lang="en-US" altLang="ko-KR" sz="900" b="1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25180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구인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55884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</a:t>
              </a:r>
              <a:r>
                <a:rPr lang="ko-KR" altLang="en-US" sz="900" b="1">
                  <a:solidFill>
                    <a:schemeClr val="tx1"/>
                  </a:solidFill>
                </a:rPr>
                <a:t>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85796" y="2641569"/>
              <a:ext cx="699406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4478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25180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755884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지원한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구직자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4478" y="411381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25180" y="411752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수정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57525" y="410626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94478" y="485025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탈퇴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25180" y="5570916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493545" y="337283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493550" y="4105535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승인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97948" y="4845630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거</a:t>
              </a:r>
              <a:r>
                <a:rPr lang="ko-KR" altLang="en-US" sz="900" b="1">
                  <a:solidFill>
                    <a:schemeClr val="tx1"/>
                  </a:solidFill>
                </a:rPr>
                <a:t>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27204" y="2644511"/>
              <a:ext cx="672738" cy="698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30915" y="3377086"/>
              <a:ext cx="669650" cy="68327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>
                  <a:solidFill>
                    <a:schemeClr val="tx1"/>
                  </a:solidFill>
                </a:rPr>
                <a:t>색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224130" y="4098206"/>
              <a:ext cx="675808" cy="677324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62695" y="4839843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서류 결과발표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30350" y="484767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94478" y="5568026"/>
              <a:ext cx="691652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790652" y="687871"/>
            <a:ext cx="2778763" cy="55475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구인자</a:t>
            </a:r>
            <a:r>
              <a:rPr lang="en-US" altLang="ko-KR" sz="1200" b="1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구직자 회원가입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6180039" y="1242626"/>
            <a:ext cx="0" cy="1628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/>
          <p:cNvSpPr/>
          <p:nvPr/>
        </p:nvSpPr>
        <p:spPr>
          <a:xfrm>
            <a:off x="261336" y="2614007"/>
            <a:ext cx="735253" cy="3644441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4304542" y="2598469"/>
            <a:ext cx="664726" cy="3818270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6288213" y="2582929"/>
            <a:ext cx="662849" cy="3833809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1077126" y="2565979"/>
            <a:ext cx="735253" cy="2453679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4158" y="321447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 </a:t>
            </a:r>
            <a:r>
              <a:rPr lang="ko-KR" altLang="en-US" sz="2800" b="1" smtClean="0"/>
              <a:t>혜진</a:t>
            </a:r>
            <a:endParaRPr lang="ko-KR" altLang="en-US" sz="2800" b="1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478047" y="2604724"/>
            <a:ext cx="735253" cy="3004937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992400" y="2583010"/>
            <a:ext cx="666614" cy="3147343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58593" y="180857"/>
            <a:ext cx="2439590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개요</a:t>
            </a:r>
            <a:endParaRPr lang="en-US" altLang="ko-KR" sz="2800" b="1" smtClean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730166" y="1407447"/>
            <a:ext cx="542326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2231748" y="1407447"/>
            <a:ext cx="249841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42075" y="1591765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구인자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2231748" y="1405469"/>
            <a:ext cx="2" cy="1862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85" idx="0"/>
          </p:cNvCxnSpPr>
          <p:nvPr/>
        </p:nvCxnSpPr>
        <p:spPr>
          <a:xfrm flipH="1">
            <a:off x="6180036" y="1421332"/>
            <a:ext cx="2" cy="1751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0153422" y="1405471"/>
            <a:ext cx="0" cy="1909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/>
          <p:cNvGrpSpPr/>
          <p:nvPr/>
        </p:nvGrpSpPr>
        <p:grpSpPr>
          <a:xfrm>
            <a:off x="8927022" y="2645426"/>
            <a:ext cx="2843940" cy="2374232"/>
            <a:chOff x="8609313" y="2660923"/>
            <a:chExt cx="2843939" cy="2374232"/>
          </a:xfrm>
        </p:grpSpPr>
        <p:sp>
          <p:nvSpPr>
            <p:cNvPr id="73" name="직사각형 72"/>
            <p:cNvSpPr/>
            <p:nvPr/>
          </p:nvSpPr>
          <p:spPr>
            <a:xfrm>
              <a:off x="9333698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 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60931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0058087" y="2661362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078247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609313" y="3465728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343194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067933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800835" y="3468662"/>
              <a:ext cx="652417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글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619156" y="4266839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346047" y="4274210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076448" y="427971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809359" y="4276399"/>
              <a:ext cx="643893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 dirty="0" err="1">
                  <a:solidFill>
                    <a:schemeClr val="tx1"/>
                  </a:solidFill>
                </a:rPr>
                <a:t>글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5591099" y="1596457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구직자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576642" y="1589184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관</a:t>
            </a:r>
            <a:r>
              <a:rPr lang="ko-KR" altLang="en-US" sz="1200" b="1">
                <a:solidFill>
                  <a:schemeClr val="tx1"/>
                </a:solidFill>
              </a:rPr>
              <a:t>리</a:t>
            </a:r>
            <a:r>
              <a:rPr lang="ko-KR" altLang="en-US" sz="1200" b="1" smtClean="0">
                <a:solidFill>
                  <a:schemeClr val="tx1"/>
                </a:solidFill>
              </a:rPr>
              <a:t>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7789" y="2637255"/>
            <a:ext cx="3979292" cy="3779483"/>
            <a:chOff x="4327789" y="2637255"/>
            <a:chExt cx="3979292" cy="3779483"/>
          </a:xfrm>
        </p:grpSpPr>
        <p:sp>
          <p:nvSpPr>
            <p:cNvPr id="47" name="직사각형 46"/>
            <p:cNvSpPr/>
            <p:nvPr/>
          </p:nvSpPr>
          <p:spPr>
            <a:xfrm>
              <a:off x="4983764" y="5714859"/>
              <a:ext cx="621623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1406" y="5730353"/>
              <a:ext cx="637746" cy="686385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>
                  <a:solidFill>
                    <a:schemeClr val="tx1"/>
                  </a:solidFill>
                </a:rPr>
                <a:t>글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작성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 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삭제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27789" y="2639318"/>
              <a:ext cx="612641" cy="751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981050" y="2639480"/>
              <a:ext cx="618888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38050" y="2639480"/>
              <a:ext cx="657446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42529" y="2639480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자유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009143" y="2640131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면접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680458" y="2637255"/>
              <a:ext cx="626623" cy="7594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39560" y="3432839"/>
              <a:ext cx="594952" cy="76169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984766" y="3433338"/>
              <a:ext cx="60633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46763" y="343333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색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42531" y="3433338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작성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39560" y="4234253"/>
              <a:ext cx="594952" cy="72841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993477" y="4234253"/>
              <a:ext cx="611910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650655" y="4234253"/>
              <a:ext cx="644841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331407" y="4233127"/>
              <a:ext cx="628366" cy="72953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331408" y="5000609"/>
              <a:ext cx="637744" cy="69069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삭제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39561" y="5000609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05280" y="3433260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신</a:t>
              </a:r>
              <a:r>
                <a:rPr lang="ko-KR" altLang="en-US" sz="900" b="1">
                  <a:solidFill>
                    <a:schemeClr val="tx1"/>
                  </a:solidFill>
                </a:rPr>
                <a:t>청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97531" y="4234254"/>
              <a:ext cx="630486" cy="72776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985728" y="5000233"/>
              <a:ext cx="614209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45139" y="4995800"/>
              <a:ext cx="65810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64269" y="342798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</a:t>
              </a:r>
              <a:r>
                <a:rPr lang="ko-KR" altLang="en-US" sz="900" b="1">
                  <a:solidFill>
                    <a:schemeClr val="tx1"/>
                  </a:solidFill>
                </a:rPr>
                <a:t>류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664269" y="4234574"/>
              <a:ext cx="625385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56952" y="4998871"/>
              <a:ext cx="64141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b="1">
                  <a:solidFill>
                    <a:schemeClr val="tx1"/>
                  </a:solidFill>
                </a:rPr>
                <a:t>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994951" y="4991076"/>
              <a:ext cx="630486" cy="69897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344730" y="5710937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94478" y="2641569"/>
            <a:ext cx="3606087" cy="3616879"/>
            <a:chOff x="294478" y="2641569"/>
            <a:chExt cx="3606087" cy="3616879"/>
          </a:xfrm>
        </p:grpSpPr>
        <p:sp>
          <p:nvSpPr>
            <p:cNvPr id="58" name="직사각형 57"/>
            <p:cNvSpPr/>
            <p:nvPr/>
          </p:nvSpPr>
          <p:spPr>
            <a:xfrm>
              <a:off x="294478" y="2642332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</a:t>
              </a:r>
              <a:r>
                <a:rPr lang="en-US" altLang="ko-KR" sz="900" b="1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25180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구인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55884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</a:t>
              </a:r>
              <a:r>
                <a:rPr lang="ko-KR" altLang="en-US" sz="900" b="1">
                  <a:solidFill>
                    <a:schemeClr val="tx1"/>
                  </a:solidFill>
                </a:rPr>
                <a:t>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85796" y="2641569"/>
              <a:ext cx="699406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4478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25180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755884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지원한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구직자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4478" y="411381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25180" y="411752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수정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57525" y="410626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94478" y="485025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탈퇴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25180" y="5570916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493545" y="337283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493550" y="4105535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승인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97948" y="4845630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거</a:t>
              </a:r>
              <a:r>
                <a:rPr lang="ko-KR" altLang="en-US" sz="900" b="1">
                  <a:solidFill>
                    <a:schemeClr val="tx1"/>
                  </a:solidFill>
                </a:rPr>
                <a:t>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27204" y="2644511"/>
              <a:ext cx="672738" cy="698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30915" y="3377086"/>
              <a:ext cx="669650" cy="68327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>
                  <a:solidFill>
                    <a:schemeClr val="tx1"/>
                  </a:solidFill>
                </a:rPr>
                <a:t>색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224130" y="4098206"/>
              <a:ext cx="675808" cy="677324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62695" y="4839843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서류 결과발표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30350" y="484767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94478" y="5568026"/>
              <a:ext cx="691652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790652" y="687871"/>
            <a:ext cx="2778763" cy="55475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구인자</a:t>
            </a:r>
            <a:r>
              <a:rPr lang="en-US" altLang="ko-KR" sz="1200" b="1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구직자 회원가입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6180039" y="1242626"/>
            <a:ext cx="0" cy="1628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모서리가 둥근 직사각형 98"/>
          <p:cNvSpPr/>
          <p:nvPr/>
        </p:nvSpPr>
        <p:spPr>
          <a:xfrm>
            <a:off x="5650656" y="2637738"/>
            <a:ext cx="652590" cy="3073199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894784" y="2604725"/>
            <a:ext cx="703017" cy="2414934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4158" y="321447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 </a:t>
            </a:r>
            <a:r>
              <a:rPr lang="ko-KR" altLang="en-US" sz="2800" b="1" smtClean="0"/>
              <a:t>예</a:t>
            </a:r>
            <a:r>
              <a:rPr lang="ko-KR" altLang="en-US" sz="2800" b="1"/>
              <a:t>림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4976015" y="2621231"/>
            <a:ext cx="639422" cy="3795507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478047" y="2620222"/>
            <a:ext cx="711553" cy="2917569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6992400" y="2621756"/>
            <a:ext cx="621411" cy="3093104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7663983" y="2611426"/>
            <a:ext cx="666614" cy="3099511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9651407" y="2610900"/>
            <a:ext cx="697923" cy="2408760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58593" y="180857"/>
            <a:ext cx="2439590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개요</a:t>
            </a:r>
            <a:endParaRPr lang="en-US" altLang="ko-KR" sz="2800" b="1" smtClean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730166" y="1407447"/>
            <a:ext cx="542326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2231748" y="1407447"/>
            <a:ext cx="249841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542075" y="1591765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구인자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2231748" y="1405469"/>
            <a:ext cx="2" cy="18629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85" idx="0"/>
          </p:cNvCxnSpPr>
          <p:nvPr/>
        </p:nvCxnSpPr>
        <p:spPr>
          <a:xfrm flipH="1">
            <a:off x="6180036" y="1421332"/>
            <a:ext cx="2" cy="1751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10153422" y="1405471"/>
            <a:ext cx="0" cy="19098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/>
          <p:cNvGrpSpPr/>
          <p:nvPr/>
        </p:nvGrpSpPr>
        <p:grpSpPr>
          <a:xfrm>
            <a:off x="8927022" y="2645426"/>
            <a:ext cx="2843940" cy="2374232"/>
            <a:chOff x="8609313" y="2660923"/>
            <a:chExt cx="2843939" cy="2374232"/>
          </a:xfrm>
        </p:grpSpPr>
        <p:sp>
          <p:nvSpPr>
            <p:cNvPr id="73" name="직사각형 72"/>
            <p:cNvSpPr/>
            <p:nvPr/>
          </p:nvSpPr>
          <p:spPr>
            <a:xfrm>
              <a:off x="9333698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 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60931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0058087" y="2661362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0782473" y="2660923"/>
              <a:ext cx="670779" cy="7554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609313" y="3465728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343194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067933" y="346866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800835" y="3468662"/>
              <a:ext cx="652417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글 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619156" y="4266839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346047" y="4274210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076448" y="4279712"/>
              <a:ext cx="670779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809359" y="4276399"/>
              <a:ext cx="643893" cy="75544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 dirty="0" err="1">
                  <a:solidFill>
                    <a:schemeClr val="tx1"/>
                  </a:solidFill>
                </a:rPr>
                <a:t>글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5591099" y="1596457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구직자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576642" y="1589184"/>
            <a:ext cx="1177870" cy="554755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관</a:t>
            </a:r>
            <a:r>
              <a:rPr lang="ko-KR" altLang="en-US" sz="1200" b="1">
                <a:solidFill>
                  <a:schemeClr val="tx1"/>
                </a:solidFill>
              </a:rPr>
              <a:t>리</a:t>
            </a:r>
            <a:r>
              <a:rPr lang="ko-KR" altLang="en-US" sz="1200" b="1" smtClean="0">
                <a:solidFill>
                  <a:schemeClr val="tx1"/>
                </a:solidFill>
              </a:rPr>
              <a:t>자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27789" y="2637255"/>
            <a:ext cx="3979292" cy="3779483"/>
            <a:chOff x="4327789" y="2637255"/>
            <a:chExt cx="3979292" cy="3779483"/>
          </a:xfrm>
        </p:grpSpPr>
        <p:sp>
          <p:nvSpPr>
            <p:cNvPr id="47" name="직사각형 46"/>
            <p:cNvSpPr/>
            <p:nvPr/>
          </p:nvSpPr>
          <p:spPr>
            <a:xfrm>
              <a:off x="4983764" y="5714859"/>
              <a:ext cx="621623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331406" y="5730353"/>
              <a:ext cx="637746" cy="686385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댓</a:t>
              </a:r>
              <a:r>
                <a:rPr lang="ko-KR" altLang="en-US" sz="900" b="1">
                  <a:solidFill>
                    <a:schemeClr val="tx1"/>
                  </a:solidFill>
                </a:rPr>
                <a:t>글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smtClean="0">
                  <a:solidFill>
                    <a:schemeClr val="tx1"/>
                  </a:solidFill>
                </a:rPr>
                <a:t>작성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수정</a:t>
              </a:r>
              <a:r>
                <a:rPr lang="en-US" altLang="ko-KR" sz="800" b="1" smtClean="0">
                  <a:solidFill>
                    <a:schemeClr val="tx1"/>
                  </a:solidFill>
                </a:rPr>
                <a:t> ·</a:t>
              </a:r>
              <a:r>
                <a:rPr lang="ko-KR" altLang="en-US" sz="800" b="1" smtClean="0">
                  <a:solidFill>
                    <a:schemeClr val="tx1"/>
                  </a:solidFill>
                </a:rPr>
                <a:t>삭제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327789" y="2639318"/>
              <a:ext cx="612641" cy="751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981050" y="2639480"/>
              <a:ext cx="618888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관리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638050" y="2639480"/>
              <a:ext cx="657446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게시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342529" y="2639480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자유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게시판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009143" y="2640131"/>
              <a:ext cx="626623" cy="75071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면접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680458" y="2637255"/>
              <a:ext cx="626623" cy="7594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339560" y="3432839"/>
              <a:ext cx="594952" cy="76169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984766" y="3433338"/>
              <a:ext cx="60633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46763" y="343333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색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42531" y="3433338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작성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39560" y="4234253"/>
              <a:ext cx="594952" cy="72841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993477" y="4234253"/>
              <a:ext cx="611910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650655" y="4234253"/>
              <a:ext cx="644841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331407" y="4233127"/>
              <a:ext cx="628366" cy="72953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수정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331408" y="5000609"/>
              <a:ext cx="637744" cy="69069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글 삭제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39561" y="5000609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회원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탈퇴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005280" y="3433260"/>
              <a:ext cx="608531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신</a:t>
              </a:r>
              <a:r>
                <a:rPr lang="ko-KR" altLang="en-US" sz="900" b="1">
                  <a:solidFill>
                    <a:schemeClr val="tx1"/>
                  </a:solidFill>
                </a:rPr>
                <a:t>청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97531" y="4234254"/>
              <a:ext cx="630486" cy="72776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985728" y="5000233"/>
              <a:ext cx="614209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45139" y="4995800"/>
              <a:ext cx="65810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664269" y="3427988"/>
              <a:ext cx="638464" cy="761026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</a:t>
              </a:r>
              <a:r>
                <a:rPr lang="ko-KR" altLang="en-US" sz="900" b="1">
                  <a:solidFill>
                    <a:schemeClr val="tx1"/>
                  </a:solidFill>
                </a:rPr>
                <a:t>류</a:t>
              </a:r>
              <a:r>
                <a:rPr lang="ko-KR" altLang="en-US" sz="900" b="1" smtClean="0">
                  <a:solidFill>
                    <a:schemeClr val="tx1"/>
                  </a:solidFill>
                </a:rPr>
                <a:t>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664269" y="4234574"/>
              <a:ext cx="625385" cy="727769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656952" y="4998871"/>
              <a:ext cx="641416" cy="682071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b="1">
                  <a:solidFill>
                    <a:schemeClr val="tx1"/>
                  </a:solidFill>
                </a:rPr>
                <a:t>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994951" y="4991076"/>
              <a:ext cx="630486" cy="698977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취소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344730" y="5710937"/>
              <a:ext cx="594951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94478" y="2641569"/>
            <a:ext cx="3606087" cy="3616879"/>
            <a:chOff x="294478" y="2641569"/>
            <a:chExt cx="3606087" cy="3616879"/>
          </a:xfrm>
        </p:grpSpPr>
        <p:sp>
          <p:nvSpPr>
            <p:cNvPr id="58" name="직사각형 57"/>
            <p:cNvSpPr/>
            <p:nvPr/>
          </p:nvSpPr>
          <p:spPr>
            <a:xfrm>
              <a:off x="294478" y="2642332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로그인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(</a:t>
              </a:r>
              <a:r>
                <a:rPr lang="en-US" altLang="ko-KR" sz="900" b="1">
                  <a:solidFill>
                    <a:schemeClr val="tx1"/>
                  </a:solidFill>
                </a:rPr>
                <a:t>(ID/PW </a:t>
              </a:r>
              <a:r>
                <a:rPr lang="ko-KR" altLang="en-US" sz="900" b="1">
                  <a:solidFill>
                    <a:schemeClr val="tx1"/>
                  </a:solidFill>
                </a:rPr>
                <a:t>찾기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025180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구인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관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리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755884" y="2642333"/>
              <a:ext cx="691652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지원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</a:t>
              </a:r>
              <a:r>
                <a:rPr lang="ko-KR" altLang="en-US" sz="900" b="1">
                  <a:solidFill>
                    <a:schemeClr val="tx1"/>
                  </a:solidFill>
                </a:rPr>
                <a:t>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485796" y="2641569"/>
              <a:ext cx="699406" cy="687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현황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4478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025180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공고등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록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755884" y="3372832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지원한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구직자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회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4478" y="411381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정보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25180" y="411752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수정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757525" y="4106268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94478" y="485025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회원 탈퇴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025180" y="5570916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공고 삭제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493545" y="337283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</a:t>
              </a:r>
              <a:r>
                <a:rPr lang="ko-KR" altLang="en-US" sz="900" b="1">
                  <a:solidFill>
                    <a:schemeClr val="tx1"/>
                  </a:solidFill>
                </a:rPr>
                <a:t>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493550" y="4105535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승인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97948" y="4845630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예약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거</a:t>
              </a:r>
              <a:r>
                <a:rPr lang="ko-KR" altLang="en-US" sz="900" b="1">
                  <a:solidFill>
                    <a:schemeClr val="tx1"/>
                  </a:solidFill>
                </a:rPr>
                <a:t>부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27204" y="2644511"/>
              <a:ext cx="672738" cy="6986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조</a:t>
              </a:r>
              <a:r>
                <a:rPr lang="ko-KR" altLang="en-US" sz="900" b="1">
                  <a:solidFill>
                    <a:schemeClr val="tx1"/>
                  </a:solidFill>
                </a:rPr>
                <a:t>회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30915" y="3377086"/>
              <a:ext cx="669650" cy="683278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검</a:t>
              </a:r>
              <a:r>
                <a:rPr lang="ko-KR" altLang="en-US" sz="900" b="1">
                  <a:solidFill>
                    <a:schemeClr val="tx1"/>
                  </a:solidFill>
                </a:rPr>
                <a:t>색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224130" y="4098206"/>
              <a:ext cx="675808" cy="677324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이력서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62695" y="4839843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서류 결과발표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30350" y="4847679"/>
              <a:ext cx="691652" cy="687532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공고 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상세보기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94478" y="5568026"/>
              <a:ext cx="691652" cy="682673"/>
            </a:xfrm>
            <a:prstGeom prst="rect">
              <a:avLst/>
            </a:prstGeom>
            <a:solidFill>
              <a:srgbClr val="EDD0BE">
                <a:alpha val="27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이메일</a:t>
              </a:r>
              <a:endParaRPr lang="en-US" altLang="ko-KR" sz="9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smtClean="0">
                  <a:solidFill>
                    <a:schemeClr val="tx1"/>
                  </a:solidFill>
                </a:rPr>
                <a:t>인</a:t>
              </a:r>
              <a:r>
                <a:rPr lang="ko-KR" altLang="en-US" sz="900" b="1">
                  <a:solidFill>
                    <a:schemeClr val="tx1"/>
                  </a:solidFill>
                </a:rPr>
                <a:t>증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790652" y="687871"/>
            <a:ext cx="2778763" cy="554755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구인자</a:t>
            </a:r>
            <a:r>
              <a:rPr lang="en-US" altLang="ko-KR" sz="1200" b="1" smtClean="0">
                <a:solidFill>
                  <a:schemeClr val="tx1"/>
                </a:solidFill>
              </a:rPr>
              <a:t>/</a:t>
            </a:r>
            <a:r>
              <a:rPr lang="ko-KR" altLang="en-US" sz="1200" b="1" smtClean="0">
                <a:solidFill>
                  <a:schemeClr val="tx1"/>
                </a:solidFill>
              </a:rPr>
              <a:t>구직자 회원가입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6180039" y="1242626"/>
            <a:ext cx="0" cy="1628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/>
          <p:cNvSpPr/>
          <p:nvPr/>
        </p:nvSpPr>
        <p:spPr>
          <a:xfrm>
            <a:off x="997077" y="2614007"/>
            <a:ext cx="735253" cy="3644441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0370145" y="2627972"/>
            <a:ext cx="697274" cy="2391688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4158" y="321447"/>
            <a:ext cx="105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 </a:t>
            </a:r>
            <a:r>
              <a:rPr lang="ko-KR" altLang="en-US" sz="2800" b="1" smtClean="0"/>
              <a:t>가</a:t>
            </a:r>
            <a:r>
              <a:rPr lang="ko-KR" altLang="en-US" sz="2800" b="1"/>
              <a:t>영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910282" y="2612474"/>
            <a:ext cx="703017" cy="2414934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762695" y="2611583"/>
            <a:ext cx="717807" cy="2921580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205098" y="2610009"/>
            <a:ext cx="717807" cy="2202800"/>
          </a:xfrm>
          <a:prstGeom prst="roundRect">
            <a:avLst/>
          </a:prstGeom>
          <a:solidFill>
            <a:srgbClr val="FF9999">
              <a:alpha val="32000"/>
            </a:srgbClr>
          </a:solidFill>
          <a:ln>
            <a:solidFill>
              <a:srgbClr val="FF0000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038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283554" y="2657475"/>
            <a:ext cx="5472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02.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프로젝트 개요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xmlns="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788603"/>
              </p:ext>
            </p:extLst>
          </p:nvPr>
        </p:nvGraphicFramePr>
        <p:xfrm>
          <a:off x="1108234" y="1099472"/>
          <a:ext cx="10345013" cy="539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763">
                  <a:extLst>
                    <a:ext uri="{9D8B030D-6E8A-4147-A177-3AD203B41FA5}">
                      <a16:colId xmlns:a16="http://schemas.microsoft.com/office/drawing/2014/main" xmlns="" val="2599929926"/>
                    </a:ext>
                  </a:extLst>
                </a:gridCol>
                <a:gridCol w="1468956">
                  <a:extLst>
                    <a:ext uri="{9D8B030D-6E8A-4147-A177-3AD203B41FA5}">
                      <a16:colId xmlns:a16="http://schemas.microsoft.com/office/drawing/2014/main" xmlns="" val="412260430"/>
                    </a:ext>
                  </a:extLst>
                </a:gridCol>
                <a:gridCol w="1433593">
                  <a:extLst>
                    <a:ext uri="{9D8B030D-6E8A-4147-A177-3AD203B41FA5}">
                      <a16:colId xmlns:a16="http://schemas.microsoft.com/office/drawing/2014/main" xmlns="" val="3183938456"/>
                    </a:ext>
                  </a:extLst>
                </a:gridCol>
                <a:gridCol w="1451563">
                  <a:extLst>
                    <a:ext uri="{9D8B030D-6E8A-4147-A177-3AD203B41FA5}">
                      <a16:colId xmlns:a16="http://schemas.microsoft.com/office/drawing/2014/main" xmlns="" val="661673917"/>
                    </a:ext>
                  </a:extLst>
                </a:gridCol>
                <a:gridCol w="1491384"/>
                <a:gridCol w="2372972">
                  <a:extLst>
                    <a:ext uri="{9D8B030D-6E8A-4147-A177-3AD203B41FA5}">
                      <a16:colId xmlns:a16="http://schemas.microsoft.com/office/drawing/2014/main" xmlns="" val="2728898748"/>
                    </a:ext>
                  </a:extLst>
                </a:gridCol>
                <a:gridCol w="917782">
                  <a:extLst>
                    <a:ext uri="{9D8B030D-6E8A-4147-A177-3AD203B41FA5}">
                      <a16:colId xmlns:a16="http://schemas.microsoft.com/office/drawing/2014/main" xmlns="" val="2054763923"/>
                    </a:ext>
                  </a:extLst>
                </a:gridCol>
              </a:tblGrid>
              <a:tr h="2588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mtClean="0"/>
                        <a:t>4depth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7134797"/>
                  </a:ext>
                </a:extLst>
              </a:tr>
              <a:tr h="158060">
                <a:tc rowSpan="2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메인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로그아웃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로그아웃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3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2399542"/>
                  </a:ext>
                </a:extLst>
              </a:tr>
              <a:tr h="129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smtClean="0"/>
                        <a:t>ID </a:t>
                      </a:r>
                      <a:r>
                        <a:rPr lang="ko-KR" altLang="en-US" sz="800" smtClean="0"/>
                        <a:t>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임시 </a:t>
                      </a:r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E-mail</a:t>
                      </a:r>
                      <a:r>
                        <a:rPr lang="ko-KR" altLang="en-US" sz="800" baseline="0" smtClean="0"/>
                        <a:t> 전송 기능</a:t>
                      </a:r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3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회원가입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중복확인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 확인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인증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회원가입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0131953"/>
                  </a:ext>
                </a:extLst>
              </a:tr>
              <a:tr h="2247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마이페이지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회원정보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754748"/>
                  </a:ext>
                </a:extLst>
              </a:tr>
              <a:tr h="240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탈퇴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 탈퇴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8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사이트소개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소개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사이트소개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980014"/>
                  </a:ext>
                </a:extLst>
              </a:tr>
              <a:tr h="2638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채용 정보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지원하기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채용정보 소개</a:t>
                      </a:r>
                      <a:r>
                        <a:rPr lang="en-US" altLang="ko-KR" sz="800" smtClean="0"/>
                        <a:t>, </a:t>
                      </a:r>
                      <a:r>
                        <a:rPr lang="ko-KR" altLang="en-US" sz="800" smtClean="0"/>
                        <a:t>지원기능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4058876"/>
                  </a:ext>
                </a:extLst>
              </a:tr>
              <a:tr h="1225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나의 이력서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확인기능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4124778"/>
                  </a:ext>
                </a:extLst>
              </a:tr>
              <a:tr h="1225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수정기능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삭제기능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99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공고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</a:t>
                      </a:r>
                      <a:r>
                        <a:rPr lang="ko-KR" altLang="en-US" sz="800" baseline="0" smtClean="0"/>
                        <a:t> 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검색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9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확인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게시판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 검색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검색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댓글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댓글 수정</a:t>
                      </a:r>
                      <a:r>
                        <a:rPr lang="en-US" altLang="ko-KR" sz="800" smtClean="0"/>
                        <a:t>,</a:t>
                      </a:r>
                      <a:r>
                        <a:rPr lang="ko-KR" altLang="en-US" sz="800" smtClean="0"/>
                        <a:t>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등록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등록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글 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지원목록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</a:t>
                      </a:r>
                      <a:r>
                        <a:rPr lang="ko-KR" altLang="en-US" sz="800" baseline="0" smtClean="0"/>
                        <a:t> 조회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합격자 조회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합격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불합격 확인 가능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예약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800" smtClean="0"/>
                    </a:p>
                    <a:p>
                      <a:pPr algn="ctr" latinLnBrk="1"/>
                      <a:r>
                        <a:rPr lang="ko-KR" altLang="en-US" sz="800" smtClean="0"/>
                        <a:t>캘린더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조회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등록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등록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삭제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4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xmlns="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72488"/>
              </p:ext>
            </p:extLst>
          </p:nvPr>
        </p:nvGraphicFramePr>
        <p:xfrm>
          <a:off x="1113825" y="1317839"/>
          <a:ext cx="9611001" cy="4644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175">
                  <a:extLst>
                    <a:ext uri="{9D8B030D-6E8A-4147-A177-3AD203B41FA5}">
                      <a16:colId xmlns:a16="http://schemas.microsoft.com/office/drawing/2014/main" xmlns="" val="2599929926"/>
                    </a:ext>
                  </a:extLst>
                </a:gridCol>
                <a:gridCol w="1498185">
                  <a:extLst>
                    <a:ext uri="{9D8B030D-6E8A-4147-A177-3AD203B41FA5}">
                      <a16:colId xmlns:a16="http://schemas.microsoft.com/office/drawing/2014/main" xmlns="" val="412260430"/>
                    </a:ext>
                  </a:extLst>
                </a:gridCol>
                <a:gridCol w="1450651">
                  <a:extLst>
                    <a:ext uri="{9D8B030D-6E8A-4147-A177-3AD203B41FA5}">
                      <a16:colId xmlns:a16="http://schemas.microsoft.com/office/drawing/2014/main" xmlns="" val="3183938456"/>
                    </a:ext>
                  </a:extLst>
                </a:gridCol>
                <a:gridCol w="1621819">
                  <a:extLst>
                    <a:ext uri="{9D8B030D-6E8A-4147-A177-3AD203B41FA5}">
                      <a16:colId xmlns:a16="http://schemas.microsoft.com/office/drawing/2014/main" xmlns="" val="661673917"/>
                    </a:ext>
                  </a:extLst>
                </a:gridCol>
                <a:gridCol w="1599922"/>
                <a:gridCol w="1599922">
                  <a:extLst>
                    <a:ext uri="{9D8B030D-6E8A-4147-A177-3AD203B41FA5}">
                      <a16:colId xmlns:a16="http://schemas.microsoft.com/office/drawing/2014/main" xmlns="" val="2728898748"/>
                    </a:ext>
                  </a:extLst>
                </a:gridCol>
                <a:gridCol w="668327">
                  <a:extLst>
                    <a:ext uri="{9D8B030D-6E8A-4147-A177-3AD203B41FA5}">
                      <a16:colId xmlns:a16="http://schemas.microsoft.com/office/drawing/2014/main" xmlns="" val="2054763923"/>
                    </a:ext>
                  </a:extLst>
                </a:gridCol>
              </a:tblGrid>
              <a:tr h="27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smtClean="0"/>
                        <a:t>4depth</a:t>
                      </a:r>
                      <a:endParaRPr lang="ko-KR" altLang="en-US" sz="800" b="1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7134797"/>
                  </a:ext>
                </a:extLst>
              </a:tr>
              <a:tr h="271928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메인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32399542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ID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PW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찾기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임시 </a:t>
                      </a:r>
                      <a:r>
                        <a:rPr lang="en-US" altLang="ko-KR" sz="800" smtClean="0"/>
                        <a:t>PW</a:t>
                      </a:r>
                      <a:r>
                        <a:rPr lang="ko-KR" altLang="en-US" sz="800" baseline="0" smtClean="0"/>
                        <a:t> </a:t>
                      </a:r>
                      <a:r>
                        <a:rPr lang="en-US" altLang="ko-KR" sz="800" baseline="0" smtClean="0"/>
                        <a:t>E-mail</a:t>
                      </a:r>
                      <a:r>
                        <a:rPr lang="ko-KR" altLang="en-US" sz="800" smtClean="0"/>
                        <a:t> 전송 기능</a:t>
                      </a:r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507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회원가입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smtClean="0"/>
                        <a:t>ID </a:t>
                      </a:r>
                      <a:r>
                        <a:rPr lang="ko-KR" altLang="en-US" sz="800" smtClean="0"/>
                        <a:t>중복 확인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중복 확인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/>
                        <a:t>E-mail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인증 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 가입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0131953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마이페이지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회원정보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754748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탈퇴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회원정보 탈퇴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사이트 소개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소개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사이트 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7980014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채용 정보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</a:t>
                      </a:r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/>
                        <a:t>채용정보 소개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/>
                        <a:t>내 공고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조회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확인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4058876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수정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</a:t>
                      </a:r>
                      <a:r>
                        <a:rPr lang="ko-KR" altLang="en-US" sz="800" baseline="0" smtClean="0"/>
                        <a:t> 수정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삭제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공고 삭제 기능 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이력서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검색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키워드 검색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이력서 검색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64124778"/>
                  </a:ext>
                </a:extLst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이력서 확인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지원 현황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 이력서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지원자</a:t>
                      </a:r>
                      <a:r>
                        <a:rPr lang="en-US" altLang="ko-KR" sz="800" smtClean="0"/>
                        <a:t>, </a:t>
                      </a:r>
                      <a:r>
                        <a:rPr lang="ko-KR" altLang="en-US" sz="800" smtClean="0"/>
                        <a:t>이력서 조회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서류 합격 </a:t>
                      </a:r>
                      <a:r>
                        <a:rPr lang="en-US" altLang="ko-KR" sz="800" smtClean="0"/>
                        <a:t>/ </a:t>
                      </a:r>
                      <a:r>
                        <a:rPr lang="ko-KR" altLang="en-US" sz="800" smtClean="0"/>
                        <a:t>불합격 여부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mtClean="0"/>
                        <a:t>서류 합격 </a:t>
                      </a:r>
                      <a:r>
                        <a:rPr lang="en-US" altLang="ko-KR" sz="800" smtClean="0"/>
                        <a:t>/ </a:t>
                      </a:r>
                      <a:r>
                        <a:rPr lang="ko-KR" altLang="en-US" sz="800" smtClean="0"/>
                        <a:t>불합격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1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/>
                        <a:t>예약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캘린더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 조회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상세보기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예약 승인</a:t>
                      </a:r>
                      <a:r>
                        <a:rPr lang="en-US" altLang="ko-KR" sz="800" baseline="0" smtClean="0"/>
                        <a:t> / </a:t>
                      </a:r>
                      <a:r>
                        <a:rPr lang="ko-KR" altLang="en-US" sz="800" baseline="0" smtClean="0"/>
                        <a:t>거부 기능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0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요구사항 정의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관리자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9">
            <a:extLst>
              <a:ext uri="{FF2B5EF4-FFF2-40B4-BE49-F238E27FC236}">
                <a16:creationId xmlns="" xmlns:a16="http://schemas.microsoft.com/office/drawing/2014/main" id="{A910731C-9D49-407F-AB8C-48351C516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36946"/>
              </p:ext>
            </p:extLst>
          </p:nvPr>
        </p:nvGraphicFramePr>
        <p:xfrm>
          <a:off x="1113825" y="1332771"/>
          <a:ext cx="9711915" cy="4734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0921">
                  <a:extLst>
                    <a:ext uri="{9D8B030D-6E8A-4147-A177-3AD203B41FA5}">
                      <a16:colId xmlns="" xmlns:a16="http://schemas.microsoft.com/office/drawing/2014/main" val="2599929926"/>
                    </a:ext>
                  </a:extLst>
                </a:gridCol>
                <a:gridCol w="1504511">
                  <a:extLst>
                    <a:ext uri="{9D8B030D-6E8A-4147-A177-3AD203B41FA5}">
                      <a16:colId xmlns="" xmlns:a16="http://schemas.microsoft.com/office/drawing/2014/main" val="412260430"/>
                    </a:ext>
                  </a:extLst>
                </a:gridCol>
                <a:gridCol w="1475137">
                  <a:extLst>
                    <a:ext uri="{9D8B030D-6E8A-4147-A177-3AD203B41FA5}">
                      <a16:colId xmlns="" xmlns:a16="http://schemas.microsoft.com/office/drawing/2014/main" val="3183938456"/>
                    </a:ext>
                  </a:extLst>
                </a:gridCol>
                <a:gridCol w="1649195">
                  <a:extLst>
                    <a:ext uri="{9D8B030D-6E8A-4147-A177-3AD203B41FA5}">
                      <a16:colId xmlns="" xmlns:a16="http://schemas.microsoft.com/office/drawing/2014/main" val="661673917"/>
                    </a:ext>
                  </a:extLst>
                </a:gridCol>
                <a:gridCol w="1565617">
                  <a:extLst>
                    <a:ext uri="{9D8B030D-6E8A-4147-A177-3AD203B41FA5}">
                      <a16:colId xmlns="" xmlns:a16="http://schemas.microsoft.com/office/drawing/2014/main" val="2533041802"/>
                    </a:ext>
                  </a:extLst>
                </a:gridCol>
                <a:gridCol w="1565617">
                  <a:extLst>
                    <a:ext uri="{9D8B030D-6E8A-4147-A177-3AD203B41FA5}">
                      <a16:colId xmlns="" xmlns:a16="http://schemas.microsoft.com/office/drawing/2014/main" val="2728898748"/>
                    </a:ext>
                  </a:extLst>
                </a:gridCol>
                <a:gridCol w="740917">
                  <a:extLst>
                    <a:ext uri="{9D8B030D-6E8A-4147-A177-3AD203B41FA5}">
                      <a16:colId xmlns="" xmlns:a16="http://schemas.microsoft.com/office/drawing/2014/main" val="2054763923"/>
                    </a:ext>
                  </a:extLst>
                </a:gridCol>
              </a:tblGrid>
              <a:tr h="286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1depth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2depth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/>
                        <a:t>3depth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/>
                        <a:t>4depth</a:t>
                      </a:r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기능내용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7134797"/>
                  </a:ext>
                </a:extLst>
              </a:tr>
              <a:tr h="411499">
                <a:tc rowSpan="1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로그아웃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로그인</a:t>
                      </a:r>
                      <a:r>
                        <a:rPr lang="en-US" altLang="ko-KR" sz="800" smtClean="0"/>
                        <a:t>/</a:t>
                      </a:r>
                      <a:r>
                        <a:rPr lang="ko-KR" altLang="en-US" sz="800" smtClean="0"/>
                        <a:t>로그아웃 기능</a:t>
                      </a:r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32399542"/>
                  </a:ext>
                </a:extLst>
              </a:tr>
              <a:tr h="28748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구직자 회원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검색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80131953"/>
                  </a:ext>
                </a:extLst>
              </a:tr>
              <a:tr h="20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수정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수정기능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2539815"/>
                  </a:ext>
                </a:extLst>
              </a:tr>
              <a:tr h="20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구인자 회원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8485497"/>
                  </a:ext>
                </a:extLst>
              </a:tr>
              <a:tr h="2874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회원 탈퇴</a:t>
                      </a:r>
                      <a:endParaRPr lang="en-US" altLang="ko-KR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탈퇴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1530953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이력서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확인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5754748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67822630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수정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41997958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이력서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78604926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공고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확인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37980014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검색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6482971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수정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6963101"/>
                  </a:ext>
                </a:extLst>
              </a:tr>
              <a:tr h="26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공고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1519769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키워드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/>
                        <a:t>글 검색 </a:t>
                      </a:r>
                      <a:r>
                        <a:rPr lang="ko-KR" altLang="en-US" sz="8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64058876"/>
                  </a:ext>
                </a:extLst>
              </a:tr>
              <a:tr h="245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상세보기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댓글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64253170"/>
                  </a:ext>
                </a:extLst>
              </a:tr>
              <a:tr h="519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글 삭제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2702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Use case Diagram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026" name="Picture 2" descr="C:\Users\user\Desktop\AlbaExit user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454" y="1509680"/>
            <a:ext cx="7384940" cy="51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84579" y="2115358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078304" y="2454717"/>
            <a:ext cx="1666066" cy="4403283"/>
            <a:chOff x="5078304" y="2454717"/>
            <a:chExt cx="1666066" cy="4403283"/>
          </a:xfrm>
        </p:grpSpPr>
        <p:sp>
          <p:nvSpPr>
            <p:cNvPr id="13" name="Shape 505"/>
            <p:cNvSpPr/>
            <p:nvPr/>
          </p:nvSpPr>
          <p:spPr>
            <a:xfrm>
              <a:off x="5920801" y="3225520"/>
              <a:ext cx="0" cy="3632480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5078304" y="2454717"/>
              <a:ext cx="1666066" cy="1649568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5381968" y="3056362"/>
              <a:ext cx="1058736" cy="44627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START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2" name="Shape 509"/>
          <p:cNvSpPr/>
          <p:nvPr/>
        </p:nvSpPr>
        <p:spPr>
          <a:xfrm rot="13500000">
            <a:off x="7377276" y="3186748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" name="TextBox 7"/>
          <p:cNvSpPr txBox="1">
            <a:spLocks noChangeArrowheads="1"/>
          </p:cNvSpPr>
          <p:nvPr/>
        </p:nvSpPr>
        <p:spPr bwMode="auto">
          <a:xfrm>
            <a:off x="363680" y="188317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AlBA.EXIT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26" name="Group 503"/>
          <p:cNvGrpSpPr/>
          <p:nvPr/>
        </p:nvGrpSpPr>
        <p:grpSpPr>
          <a:xfrm>
            <a:off x="8844567" y="346271"/>
            <a:ext cx="2408922" cy="2108446"/>
            <a:chOff x="0" y="879100"/>
            <a:chExt cx="5206950" cy="3903862"/>
          </a:xfrm>
        </p:grpSpPr>
        <p:sp>
          <p:nvSpPr>
            <p:cNvPr id="27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15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Ⅰ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소개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Shape 499"/>
            <p:cNvSpPr/>
            <p:nvPr/>
          </p:nvSpPr>
          <p:spPr>
            <a:xfrm>
              <a:off x="0" y="1859271"/>
              <a:ext cx="5057971" cy="29236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기획의도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1.2 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개발환경</a:t>
              </a:r>
              <a:endPara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1.3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시스템구조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1.4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작업일정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1.5 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조원구성 및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1.6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개요</a:t>
              </a:r>
              <a:endPara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Group 502"/>
            <p:cNvGrpSpPr/>
            <p:nvPr/>
          </p:nvGrpSpPr>
          <p:grpSpPr>
            <a:xfrm>
              <a:off x="43160" y="1601015"/>
              <a:ext cx="4674923" cy="7749"/>
              <a:chOff x="0" y="-366449"/>
              <a:chExt cx="4674922" cy="7749"/>
            </a:xfrm>
          </p:grpSpPr>
          <p:sp>
            <p:nvSpPr>
              <p:cNvPr id="30" name="Shape 500"/>
              <p:cNvSpPr/>
              <p:nvPr/>
            </p:nvSpPr>
            <p:spPr>
              <a:xfrm>
                <a:off x="0" y="-366449"/>
                <a:ext cx="4674922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Shape 501"/>
              <p:cNvSpPr/>
              <p:nvPr/>
            </p:nvSpPr>
            <p:spPr>
              <a:xfrm>
                <a:off x="12699" y="-358700"/>
                <a:ext cx="94292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2" name="Group 503">
            <a:extLst>
              <a:ext uri="{FF2B5EF4-FFF2-40B4-BE49-F238E27FC236}">
                <a16:creationId xmlns="" xmlns:a16="http://schemas.microsoft.com/office/drawing/2014/main" id="{B6D2514F-52D6-4A28-8A5C-AA2BED64D947}"/>
              </a:ext>
            </a:extLst>
          </p:cNvPr>
          <p:cNvGrpSpPr/>
          <p:nvPr/>
        </p:nvGrpSpPr>
        <p:grpSpPr>
          <a:xfrm>
            <a:off x="8839414" y="2552189"/>
            <a:ext cx="2408922" cy="1683829"/>
            <a:chOff x="-27888" y="1305533"/>
            <a:chExt cx="5206950" cy="3672336"/>
          </a:xfrm>
        </p:grpSpPr>
        <p:sp>
          <p:nvSpPr>
            <p:cNvPr id="33" name="Shape 498">
              <a:extLst>
                <a:ext uri="{FF2B5EF4-FFF2-40B4-BE49-F238E27FC236}">
                  <a16:creationId xmlns="" xmlns:a16="http://schemas.microsoft.com/office/drawing/2014/main" id="{7052BD49-2213-4377-8100-1F3AFBF0DC9C}"/>
                </a:ext>
              </a:extLst>
            </p:cNvPr>
            <p:cNvSpPr/>
            <p:nvPr/>
          </p:nvSpPr>
          <p:spPr>
            <a:xfrm>
              <a:off x="-27888" y="1305533"/>
              <a:ext cx="5206950" cy="8731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altLang="ko-KR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Ⅱ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개요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Shape 499">
              <a:extLst>
                <a:ext uri="{FF2B5EF4-FFF2-40B4-BE49-F238E27FC236}">
                  <a16:creationId xmlns="" xmlns:a16="http://schemas.microsoft.com/office/drawing/2014/main" id="{9010C9F9-8055-406C-BD7A-25EAB7B398F6}"/>
                </a:ext>
              </a:extLst>
            </p:cNvPr>
            <p:cNvSpPr/>
            <p:nvPr/>
          </p:nvSpPr>
          <p:spPr>
            <a:xfrm>
              <a:off x="0" y="24776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 정의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2.2 </a:t>
              </a:r>
              <a:r>
                <a:rPr lang="en-US" altLang="ko-KR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use case 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diagram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2.3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데이터베이스 구성</a:t>
              </a:r>
              <a:endPara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2.4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명세</a:t>
              </a:r>
              <a:endParaRPr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Group 502">
              <a:extLst>
                <a:ext uri="{FF2B5EF4-FFF2-40B4-BE49-F238E27FC236}">
                  <a16:creationId xmlns="" xmlns:a16="http://schemas.microsoft.com/office/drawing/2014/main" id="{489EC8A7-73A3-4186-9576-024DC17474F4}"/>
                </a:ext>
              </a:extLst>
            </p:cNvPr>
            <p:cNvGrpSpPr/>
            <p:nvPr/>
          </p:nvGrpSpPr>
          <p:grpSpPr>
            <a:xfrm>
              <a:off x="43160" y="2119564"/>
              <a:ext cx="4674923" cy="7749"/>
              <a:chOff x="0" y="152100"/>
              <a:chExt cx="4674922" cy="7749"/>
            </a:xfrm>
          </p:grpSpPr>
          <p:sp>
            <p:nvSpPr>
              <p:cNvPr id="36" name="Shape 500">
                <a:extLst>
                  <a:ext uri="{FF2B5EF4-FFF2-40B4-BE49-F238E27FC236}">
                    <a16:creationId xmlns="" xmlns:a16="http://schemas.microsoft.com/office/drawing/2014/main" id="{28DFE998-F7C0-4988-90DE-5DD63B216673}"/>
                  </a:ext>
                </a:extLst>
              </p:cNvPr>
              <p:cNvSpPr/>
              <p:nvPr/>
            </p:nvSpPr>
            <p:spPr>
              <a:xfrm>
                <a:off x="0" y="152100"/>
                <a:ext cx="4674922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Shape 501">
                <a:extLst>
                  <a:ext uri="{FF2B5EF4-FFF2-40B4-BE49-F238E27FC236}">
                    <a16:creationId xmlns="" xmlns:a16="http://schemas.microsoft.com/office/drawing/2014/main" id="{D61BEF9B-6E05-49E3-820F-068DB406E2E1}"/>
                  </a:ext>
                </a:extLst>
              </p:cNvPr>
              <p:cNvSpPr/>
              <p:nvPr/>
            </p:nvSpPr>
            <p:spPr>
              <a:xfrm>
                <a:off x="12699" y="159849"/>
                <a:ext cx="94292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8" name="Group 503">
            <a:extLst>
              <a:ext uri="{FF2B5EF4-FFF2-40B4-BE49-F238E27FC236}">
                <a16:creationId xmlns="" xmlns:a16="http://schemas.microsoft.com/office/drawing/2014/main" id="{12D41E68-1CB8-4D8C-A108-F3E728749427}"/>
              </a:ext>
            </a:extLst>
          </p:cNvPr>
          <p:cNvGrpSpPr/>
          <p:nvPr/>
        </p:nvGrpSpPr>
        <p:grpSpPr>
          <a:xfrm>
            <a:off x="8842203" y="4404004"/>
            <a:ext cx="2408922" cy="1962977"/>
            <a:chOff x="0" y="879100"/>
            <a:chExt cx="5206950" cy="4031169"/>
          </a:xfrm>
        </p:grpSpPr>
        <p:sp>
          <p:nvSpPr>
            <p:cNvPr id="39" name="Shape 498">
              <a:extLst>
                <a:ext uri="{FF2B5EF4-FFF2-40B4-BE49-F238E27FC236}">
                  <a16:creationId xmlns="" xmlns:a16="http://schemas.microsoft.com/office/drawing/2014/main" id="{FDE4B14B-6BA9-4B06-9297-F606C2AD1F55}"/>
                </a:ext>
              </a:extLst>
            </p:cNvPr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15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Ⅲ</a:t>
              </a:r>
              <a:r>
                <a:rPr lang="en-US" altLang="ko-KR" sz="150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15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 상세</a:t>
              </a:r>
              <a:endParaRPr sz="15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Shape 499">
              <a:extLst>
                <a:ext uri="{FF2B5EF4-FFF2-40B4-BE49-F238E27FC236}">
                  <a16:creationId xmlns="" xmlns:a16="http://schemas.microsoft.com/office/drawing/2014/main" id="{0BBDFE6E-3DC6-4E18-AF8F-C4BB383767D2}"/>
                </a:ext>
              </a:extLst>
            </p:cNvPr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3.1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기능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3.2 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3.3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</a:t>
              </a:r>
              <a:r>
                <a:rPr lang="ko-KR" altLang="en-US" sz="105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기능</a:t>
              </a:r>
              <a:endPara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3.4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기능</a:t>
              </a:r>
              <a:endParaRPr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Group 502">
              <a:extLst>
                <a:ext uri="{FF2B5EF4-FFF2-40B4-BE49-F238E27FC236}">
                  <a16:creationId xmlns="" xmlns:a16="http://schemas.microsoft.com/office/drawing/2014/main" id="{7C57E7C0-ED44-450B-9717-1CAAB1E30E7B}"/>
                </a:ext>
              </a:extLst>
            </p:cNvPr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42" name="Shape 500">
                <a:extLst>
                  <a:ext uri="{FF2B5EF4-FFF2-40B4-BE49-F238E27FC236}">
                    <a16:creationId xmlns="" xmlns:a16="http://schemas.microsoft.com/office/drawing/2014/main" id="{6FFB4CE9-6FED-46CA-A84B-64D132568E3A}"/>
                  </a:ext>
                </a:extLst>
              </p:cNvPr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Shape 501">
                <a:extLst>
                  <a:ext uri="{FF2B5EF4-FFF2-40B4-BE49-F238E27FC236}">
                    <a16:creationId xmlns="" xmlns:a16="http://schemas.microsoft.com/office/drawing/2014/main" id="{FAEF5443-57C2-4177-B176-188FFD276745}"/>
                  </a:ext>
                </a:extLst>
              </p:cNvPr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8575" tIns="28575" rIns="28575" bIns="28575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44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9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119178" y="239253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데이터베이스 구성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(ERD)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134278" y="977917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49734" y="1242540"/>
            <a:ext cx="5762626" cy="5300058"/>
            <a:chOff x="3349734" y="1242540"/>
            <a:chExt cx="5762626" cy="5300058"/>
          </a:xfrm>
        </p:grpSpPr>
        <p:pic>
          <p:nvPicPr>
            <p:cNvPr id="2050" name="Picture 2" descr="C:\Users\user\Desktop\Alba 모델링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734" y="1242540"/>
              <a:ext cx="5762626" cy="5300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882336" y="1509989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13685" y="1789306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6496" y="3134729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7110" y="1858283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8356" y="3958632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72542" y="3808397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35670" y="2716184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59089" y="5009934"/>
              <a:ext cx="364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  <a:r>
                <a:rPr lang="en-US" altLang="ko-KR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  <a:endParaRPr lang="ko-KR" altLang="en-US" sz="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1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1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King,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테이블</a:t>
            </a:r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41811"/>
              </p:ext>
            </p:extLst>
          </p:nvPr>
        </p:nvGraphicFramePr>
        <p:xfrm>
          <a:off x="3246895" y="2034552"/>
          <a:ext cx="7136969" cy="34577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kno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고유 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kid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아이디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kpw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비밀번호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kname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이름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bname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bNumber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사업자 등록번호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varchar(45)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 주소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구인자 이메일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approval_status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상태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approval_key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P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artimer,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 테이블</a:t>
            </a:r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58954"/>
              </p:ext>
            </p:extLst>
          </p:nvPr>
        </p:nvGraphicFramePr>
        <p:xfrm>
          <a:off x="3246895" y="2034552"/>
          <a:ext cx="7136969" cy="34577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pid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아이디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ppw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비밀번호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pname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이름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age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나이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gender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phone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연락처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email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이메일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approval_status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 상태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approval_key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인증 키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15634"/>
              </p:ext>
            </p:extLst>
          </p:nvPr>
        </p:nvGraphicFramePr>
        <p:xfrm>
          <a:off x="3238194" y="1881312"/>
          <a:ext cx="7136969" cy="4229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03372"/>
                <a:gridCol w="1365467"/>
                <a:gridCol w="1365467"/>
                <a:gridCol w="2702663"/>
              </a:tblGrid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userno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이력서 고유 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</a:t>
                      </a: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pno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구직자 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pname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구직자 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age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나이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gender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phone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연락처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academic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varchar(45)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career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typeoccup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period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dow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titmetotime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region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uploadfile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업로드 이미지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증명사진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selfinfo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varchar(5000</a:t>
                      </a:r>
                      <a:r>
                        <a:rPr lang="en-US" sz="8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자기소개서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75" marR="47675" marT="13181" marB="13181" anchor="ctr"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Resume,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이력서 테이블</a:t>
            </a:r>
          </a:p>
        </p:txBody>
      </p:sp>
    </p:spTree>
    <p:extLst>
      <p:ext uri="{BB962C8B-B14F-4D97-AF65-F5344CB8AC3E}">
        <p14:creationId xmlns:p14="http://schemas.microsoft.com/office/powerpoint/2010/main" val="427668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Notice,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44228"/>
              </p:ext>
            </p:extLst>
          </p:nvPr>
        </p:nvGraphicFramePr>
        <p:xfrm>
          <a:off x="3238194" y="1734081"/>
          <a:ext cx="7136969" cy="48646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03372"/>
                <a:gridCol w="1365467"/>
                <a:gridCol w="1365467"/>
                <a:gridCol w="2702663"/>
              </a:tblGrid>
              <a:tr h="18856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bno</a:t>
                      </a:r>
                    </a:p>
                  </a:txBody>
                  <a:tcPr marL="61297" marR="61297" marT="16947" marB="1694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고유 번호</a:t>
                      </a:r>
                    </a:p>
                  </a:txBody>
                  <a:tcPr marL="61297" marR="61297" marT="16947" marB="16947" anchor="ctr">
                    <a:lnT w="12700" cap="flat" cmpd="sng" algn="ctr">
                      <a:solidFill>
                        <a:srgbClr val="EDD0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kno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구인자 고유 번호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pay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시급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titmetotime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etc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varchar(1500)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 소개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typeoccup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직종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period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기간</a:t>
                      </a: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dow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요일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region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1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2</a:t>
                      </a:r>
                    </a:p>
                  </a:txBody>
                  <a:tcPr marL="61297" marR="61297" marT="16947" marB="1694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/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keyword 3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키워드 </a:t>
                      </a:r>
                      <a:r>
                        <a:rPr lang="en-US" altLang="ko-KR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  <a:endParaRPr lang="ko-KR" alt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main image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메인 이미지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deadline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마감 날짜</a:t>
                      </a:r>
                    </a:p>
                  </a:txBody>
                  <a:tcPr marL="61297" marR="61297" marT="16947" marB="16947" anchor="ctr">
                    <a:solidFill>
                      <a:schemeClr val="bg2"/>
                    </a:solidFill>
                  </a:tcPr>
                </a:tc>
              </a:tr>
              <a:tr h="188563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bname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</a:t>
                      </a: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업체명</a:t>
                      </a:r>
                    </a:p>
                  </a:txBody>
                  <a:tcPr marL="61297" marR="61297" marT="16947" marB="16947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9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pboard,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24984"/>
              </p:ext>
            </p:extLst>
          </p:nvPr>
        </p:nvGraphicFramePr>
        <p:xfrm>
          <a:off x="3246895" y="2034552"/>
          <a:ext cx="7136969" cy="21912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seq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title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제목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content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내용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cnt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조회 수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regdate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작성날짜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5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Ment,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댓글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05238"/>
              </p:ext>
            </p:extLst>
          </p:nvPr>
        </p:nvGraphicFramePr>
        <p:xfrm>
          <a:off x="3246895" y="2034552"/>
          <a:ext cx="7136969" cy="18745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content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varchar(500)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내용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regdate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댓글 작성날짜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seq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게시글 고유 번호</a:t>
                      </a: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Applylist,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지원목록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92392"/>
              </p:ext>
            </p:extLst>
          </p:nvPr>
        </p:nvGraphicFramePr>
        <p:xfrm>
          <a:off x="3246895" y="2034552"/>
          <a:ext cx="7136969" cy="21912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지원목록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구인자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bno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공고 고유 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userno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이력서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subd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datetime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제출날짜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passcheck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합격 여부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6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테이블 명세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86844" y="1186752"/>
            <a:ext cx="2518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Reservation,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</a:t>
            </a:r>
            <a:r>
              <a: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테이블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926576"/>
              </p:ext>
            </p:extLst>
          </p:nvPr>
        </p:nvGraphicFramePr>
        <p:xfrm>
          <a:off x="3246895" y="2034552"/>
          <a:ext cx="7136969" cy="25078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89080"/>
                <a:gridCol w="1408796"/>
                <a:gridCol w="1408796"/>
                <a:gridCol w="2530297"/>
              </a:tblGrid>
              <a:tr h="28171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feild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key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comment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281714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rno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PK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고유 번호</a:t>
                      </a:r>
                    </a:p>
                  </a:txBody>
                  <a:tcPr marL="64770" marR="64770" marT="17907" marB="17907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pno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구직자 고유 번호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ano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int(11)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지원목록 고유 번호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rtime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시간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writing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varchar(100)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남기는 말</a:t>
                      </a:r>
                    </a:p>
                  </a:txBody>
                  <a:tcPr marL="64770" marR="64770" marT="17907" marB="17907" anchor="ctr"/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state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varchar(10)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합격 여부</a:t>
                      </a:r>
                    </a:p>
                  </a:txBody>
                  <a:tcPr marL="64770" marR="64770" marT="17907" marB="17907" anchor="ctr">
                    <a:solidFill>
                      <a:schemeClr val="bg2"/>
                    </a:solidFill>
                  </a:tcPr>
                </a:tc>
              </a:tr>
              <a:tr h="316630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day</a:t>
                      </a: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kern="0" spc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varchar(20)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예약 날짜</a:t>
                      </a:r>
                    </a:p>
                  </a:txBody>
                  <a:tcPr marL="64770" marR="64770" marT="17907" marB="17907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6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03.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기술 상세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7"/>
          <p:cNvSpPr/>
          <p:nvPr/>
        </p:nvSpPr>
        <p:spPr>
          <a:xfrm>
            <a:off x="5381972" y="3056360"/>
            <a:ext cx="105873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START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Shape 520"/>
          <p:cNvSpPr/>
          <p:nvPr/>
        </p:nvSpPr>
        <p:spPr>
          <a:xfrm>
            <a:off x="3642141" y="-165528"/>
            <a:ext cx="2301467" cy="7109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65656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다이아몬드 9"/>
          <p:cNvSpPr/>
          <p:nvPr/>
        </p:nvSpPr>
        <p:spPr>
          <a:xfrm>
            <a:off x="4335026" y="1777424"/>
            <a:ext cx="3199252" cy="3199252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Shape 507"/>
          <p:cNvSpPr/>
          <p:nvPr/>
        </p:nvSpPr>
        <p:spPr>
          <a:xfrm>
            <a:off x="5201899" y="2959148"/>
            <a:ext cx="141888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</a:lstStyle>
          <a:p>
            <a:r>
              <a:rPr 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Alba.exIT</a:t>
            </a:r>
          </a:p>
          <a:p>
            <a:r>
              <a:rPr lang="en-US" sz="240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Group 503"/>
          <p:cNvGrpSpPr/>
          <p:nvPr/>
        </p:nvGrpSpPr>
        <p:grpSpPr>
          <a:xfrm>
            <a:off x="8164039" y="4730956"/>
            <a:ext cx="2530695" cy="1959239"/>
            <a:chOff x="0" y="879100"/>
            <a:chExt cx="5206950" cy="4031169"/>
          </a:xfrm>
        </p:grpSpPr>
        <p:sp>
          <p:nvSpPr>
            <p:cNvPr id="26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Shape 499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 열람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지원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합격시 면접예약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자유게시판 이용</a:t>
              </a:r>
              <a:endParaRPr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8" name="Group 502"/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29" name="Shape 500"/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0" name="Shape 50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31" name="Shape 509"/>
          <p:cNvSpPr/>
          <p:nvPr/>
        </p:nvSpPr>
        <p:spPr>
          <a:xfrm rot="13500000">
            <a:off x="7158211" y="5303687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9" name="Group 503"/>
          <p:cNvGrpSpPr/>
          <p:nvPr/>
        </p:nvGrpSpPr>
        <p:grpSpPr>
          <a:xfrm>
            <a:off x="1400722" y="575666"/>
            <a:ext cx="2530695" cy="1586511"/>
            <a:chOff x="0" y="879100"/>
            <a:chExt cx="5206950" cy="3264274"/>
          </a:xfrm>
        </p:grpSpPr>
        <p:sp>
          <p:nvSpPr>
            <p:cNvPr id="40" name="Shape 498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 algn="l">
                <a:defRPr sz="4500">
                  <a:solidFill>
                    <a:srgbClr val="000000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ko-KR" altLang="en-US" sz="2000" b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구인자</a:t>
              </a:r>
              <a:endParaRPr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Shape 499"/>
            <p:cNvSpPr/>
            <p:nvPr/>
          </p:nvSpPr>
          <p:spPr>
            <a:xfrm>
              <a:off x="0" y="2410072"/>
              <a:ext cx="5057971" cy="17333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t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 등록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이력서 열람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내 공고에 지원한 이력서 합격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불합격 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지원한 면접일정 수락</a:t>
              </a:r>
              <a:r>
                <a:rPr lang="en-US" altLang="ko-KR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2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거절</a:t>
              </a:r>
              <a:endParaRPr sz="12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2" name="Group 502"/>
            <p:cNvGrpSpPr/>
            <p:nvPr/>
          </p:nvGrpSpPr>
          <p:grpSpPr>
            <a:xfrm>
              <a:off x="43160" y="1967464"/>
              <a:ext cx="4674923" cy="1"/>
              <a:chOff x="0" y="0"/>
              <a:chExt cx="4674922" cy="0"/>
            </a:xfrm>
          </p:grpSpPr>
          <p:sp>
            <p:nvSpPr>
              <p:cNvPr id="43" name="Shape 500"/>
              <p:cNvSpPr/>
              <p:nvPr/>
            </p:nvSpPr>
            <p:spPr>
              <a:xfrm>
                <a:off x="0" y="0"/>
                <a:ext cx="4674923" cy="0"/>
              </a:xfrm>
              <a:prstGeom prst="line">
                <a:avLst/>
              </a:prstGeom>
              <a:noFill/>
              <a:ln w="254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Shape 501"/>
              <p:cNvSpPr/>
              <p:nvPr/>
            </p:nvSpPr>
            <p:spPr>
              <a:xfrm>
                <a:off x="12700" y="0"/>
                <a:ext cx="94292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defRPr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45" name="Shape 509"/>
          <p:cNvSpPr/>
          <p:nvPr/>
        </p:nvSpPr>
        <p:spPr>
          <a:xfrm rot="13500000">
            <a:off x="4401523" y="1064683"/>
            <a:ext cx="211306" cy="21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1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6751"/>
          <a:stretch/>
        </p:blipFill>
        <p:spPr bwMode="auto">
          <a:xfrm>
            <a:off x="2324745" y="1364741"/>
            <a:ext cx="6385302" cy="494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홈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9218196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9442227" y="1641175"/>
            <a:ext cx="2925421" cy="1831271"/>
            <a:chOff x="9442227" y="1641175"/>
            <a:chExt cx="2925421" cy="1831271"/>
          </a:xfrm>
        </p:grpSpPr>
        <p:sp>
          <p:nvSpPr>
            <p:cNvPr id="15" name="타원 14"/>
            <p:cNvSpPr/>
            <p:nvPr/>
          </p:nvSpPr>
          <p:spPr>
            <a:xfrm>
              <a:off x="9442227" y="1717064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54060" y="1641175"/>
              <a:ext cx="2813588" cy="1831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 하지 않은 경우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 로그인 화면</a:t>
              </a:r>
              <a:endPara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구인자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구인자 로그인 화</a:t>
              </a:r>
              <a:r>
                <a:rPr lang="ko-KR" altLang="en-US" sz="1100">
                  <a:latin typeface="나눔고딕" panose="020D0604000000000000" pitchFamily="50" charset="-127"/>
                  <a:ea typeface="나눔고딕" panose="020D0604000000000000" pitchFamily="50" charset="-127"/>
                </a:rPr>
                <a:t>면</a:t>
              </a:r>
              <a:endPara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채용 공고</a:t>
              </a:r>
              <a:endPara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1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소개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 </a:t>
              </a:r>
              <a:r>
                <a:rPr lang="ko-KR" altLang="en-US" sz="11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사이트 소개</a:t>
              </a:r>
              <a:endPara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683834" y="1641175"/>
            <a:ext cx="1631725" cy="250150"/>
            <a:chOff x="4683834" y="1641175"/>
            <a:chExt cx="1631725" cy="250150"/>
          </a:xfrm>
        </p:grpSpPr>
        <p:sp>
          <p:nvSpPr>
            <p:cNvPr id="16" name="타원 15"/>
            <p:cNvSpPr/>
            <p:nvPr/>
          </p:nvSpPr>
          <p:spPr>
            <a:xfrm>
              <a:off x="4683834" y="1641175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54104" y="1709315"/>
              <a:ext cx="1561455" cy="182010"/>
            </a:xfrm>
            <a:prstGeom prst="rect">
              <a:avLst/>
            </a:prstGeom>
            <a:noFill/>
            <a:ln w="25400" cap="rnd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9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로그인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61" y="1274417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684484" y="1551560"/>
            <a:ext cx="5032238" cy="1804335"/>
            <a:chOff x="6684484" y="1551560"/>
            <a:chExt cx="5032238" cy="1804335"/>
          </a:xfrm>
        </p:grpSpPr>
        <p:sp>
          <p:nvSpPr>
            <p:cNvPr id="2" name="직사각형 1"/>
            <p:cNvSpPr/>
            <p:nvPr/>
          </p:nvSpPr>
          <p:spPr>
            <a:xfrm>
              <a:off x="6684484" y="2774782"/>
              <a:ext cx="216976" cy="182010"/>
            </a:xfrm>
            <a:prstGeom prst="rect">
              <a:avLst/>
            </a:prstGeom>
            <a:noFill/>
            <a:ln w="25400" cap="rnd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2048" name="직선 화살표 연결선 2047"/>
            <p:cNvCxnSpPr/>
            <p:nvPr/>
          </p:nvCxnSpPr>
          <p:spPr>
            <a:xfrm flipV="1">
              <a:off x="6961661" y="2070104"/>
              <a:ext cx="1446170" cy="803433"/>
            </a:xfrm>
            <a:prstGeom prst="straightConnector1">
              <a:avLst/>
            </a:prstGeom>
            <a:ln w="25400" cap="rnd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8500071" y="2790605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41674" y="2755731"/>
              <a:ext cx="286008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찾기 기능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5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-&gt;“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가입된 아이디가 없습니다</a:t>
              </a:r>
              <a:r>
                <a:rPr lang="en-US" altLang="ko-KR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105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5344" y="1551560"/>
              <a:ext cx="1325105" cy="944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8621" y="1554475"/>
              <a:ext cx="1338101" cy="9440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33" name="직선 연결선 32"/>
            <p:cNvCxnSpPr/>
            <p:nvPr/>
          </p:nvCxnSpPr>
          <p:spPr>
            <a:xfrm>
              <a:off x="9997312" y="1980030"/>
              <a:ext cx="296442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6681449" y="3587399"/>
            <a:ext cx="5035273" cy="2898642"/>
            <a:chOff x="6681449" y="3587399"/>
            <a:chExt cx="5035273" cy="2898642"/>
          </a:xfrm>
        </p:grpSpPr>
        <p:sp>
          <p:nvSpPr>
            <p:cNvPr id="17" name="직사각형 16"/>
            <p:cNvSpPr/>
            <p:nvPr/>
          </p:nvSpPr>
          <p:spPr>
            <a:xfrm>
              <a:off x="6681449" y="3758608"/>
              <a:ext cx="216976" cy="182010"/>
            </a:xfrm>
            <a:prstGeom prst="rect">
              <a:avLst/>
            </a:prstGeom>
            <a:noFill/>
            <a:ln w="25400" cap="rnd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6961661" y="3849613"/>
              <a:ext cx="1391925" cy="324266"/>
            </a:xfrm>
            <a:prstGeom prst="straightConnector1">
              <a:avLst/>
            </a:prstGeom>
            <a:ln w="25400" cap="rnd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/>
            <p:cNvSpPr/>
            <p:nvPr/>
          </p:nvSpPr>
          <p:spPr>
            <a:xfrm>
              <a:off x="8541672" y="4747863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2</a:t>
              </a:r>
              <a:endParaRPr lang="ko-KR" altLang="en-US" sz="800"/>
            </a:p>
          </p:txBody>
        </p:sp>
        <p:pic>
          <p:nvPicPr>
            <p:cNvPr id="205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2089" y="3596034"/>
              <a:ext cx="1283127" cy="9077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cxnSp>
          <p:nvCxnSpPr>
            <p:cNvPr id="50" name="직선 연결선 49"/>
            <p:cNvCxnSpPr/>
            <p:nvPr/>
          </p:nvCxnSpPr>
          <p:spPr>
            <a:xfrm flipV="1">
              <a:off x="9915947" y="4039853"/>
              <a:ext cx="377807" cy="1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3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6376" y="3587399"/>
              <a:ext cx="1410346" cy="9359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52" name="TextBox 51"/>
            <p:cNvSpPr txBox="1"/>
            <p:nvPr/>
          </p:nvSpPr>
          <p:spPr>
            <a:xfrm>
              <a:off x="8741674" y="4670051"/>
              <a:ext cx="286008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PW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찾기 기능</a:t>
              </a:r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잘못된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시 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안내창으로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잘못된 이메일 입니다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제시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ID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 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안내창으로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“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없는 아이디 입니다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 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제시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 ID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일치 시</a:t>
              </a:r>
              <a:endPara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80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E-mail</a:t>
              </a:r>
              <a:r>
                <a:rPr lang="ko-KR" altLang="en-US" sz="8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임시 비밀번호가 발송</a:t>
              </a:r>
              <a:endPara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66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583" y="5824322"/>
              <a:ext cx="3092139" cy="661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pic>
        <p:nvPicPr>
          <p:cNvPr id="27" name="Picture 15" descr="C:\Users\user\Desktop\albaexit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회원가입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31" y="1267219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5" y="3794733"/>
            <a:ext cx="1573078" cy="137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8067986" y="3657987"/>
            <a:ext cx="200479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 확인 클릭</a:t>
            </a:r>
            <a:endParaRPr lang="en-US" altLang="ko-KR" sz="12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팝업창으로 사용 여부 알림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중복된 이메일 입력 시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중복된 이메일이 있습니다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특수문자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영어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숫자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=6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글자 이상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64735" y="1303388"/>
            <a:ext cx="9115761" cy="4379926"/>
            <a:chOff x="2664735" y="1303388"/>
            <a:chExt cx="9115761" cy="4379926"/>
          </a:xfrm>
        </p:grpSpPr>
        <p:sp>
          <p:nvSpPr>
            <p:cNvPr id="18" name="직사각형 17"/>
            <p:cNvSpPr/>
            <p:nvPr/>
          </p:nvSpPr>
          <p:spPr>
            <a:xfrm>
              <a:off x="2664735" y="5202867"/>
              <a:ext cx="4308528" cy="480447"/>
            </a:xfrm>
            <a:prstGeom prst="rect">
              <a:avLst/>
            </a:prstGeom>
            <a:noFill/>
            <a:ln w="25400" cap="rnd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V="1">
              <a:off x="6973263" y="1549063"/>
              <a:ext cx="1131378" cy="3623815"/>
            </a:xfrm>
            <a:prstGeom prst="straightConnector1">
              <a:avLst/>
            </a:prstGeom>
            <a:ln w="25400" cap="rnd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V="1">
              <a:off x="9883880" y="2424234"/>
              <a:ext cx="377807" cy="1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8049869" y="1387863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151" y="1732531"/>
              <a:ext cx="1432512" cy="13827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8293" y="1712435"/>
              <a:ext cx="1452203" cy="14028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61" name="TextBox 60"/>
            <p:cNvSpPr txBox="1"/>
            <p:nvPr/>
          </p:nvSpPr>
          <p:spPr>
            <a:xfrm>
              <a:off x="10447593" y="1303388"/>
              <a:ext cx="13329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구인자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회원가입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3387" y="1310372"/>
              <a:ext cx="1740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구직자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회원가입</a:t>
              </a:r>
              <a:endPara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10311247" y="1389405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" name="타원 20"/>
          <p:cNvSpPr/>
          <p:nvPr/>
        </p:nvSpPr>
        <p:spPr>
          <a:xfrm>
            <a:off x="8208724" y="373504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pic>
        <p:nvPicPr>
          <p:cNvPr id="22" name="Picture 15" descr="C:\Users\user\Desktop\albaexi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회원가입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331" y="1267219"/>
            <a:ext cx="6075337" cy="478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664735" y="5202867"/>
            <a:ext cx="4308528" cy="48044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061" y="2627400"/>
            <a:ext cx="3893372" cy="116570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825201" y="2169725"/>
            <a:ext cx="163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회원가입 안내 문구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770" y="5062727"/>
            <a:ext cx="2879213" cy="145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10087747" y="3853475"/>
            <a:ext cx="0" cy="112146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6973263" y="2308226"/>
            <a:ext cx="1851937" cy="3134863"/>
            <a:chOff x="6973263" y="2308226"/>
            <a:chExt cx="1851937" cy="3134865"/>
          </a:xfrm>
        </p:grpSpPr>
        <p:cxnSp>
          <p:nvCxnSpPr>
            <p:cNvPr id="21" name="꺾인 연결선 20"/>
            <p:cNvCxnSpPr>
              <a:endCxn id="63" idx="1"/>
            </p:cNvCxnSpPr>
            <p:nvPr/>
          </p:nvCxnSpPr>
          <p:spPr>
            <a:xfrm rot="5400000" flipH="1" flipV="1">
              <a:off x="6747396" y="3357521"/>
              <a:ext cx="3127100" cy="1028509"/>
            </a:xfrm>
            <a:prstGeom prst="bentConnector2">
              <a:avLst/>
            </a:prstGeom>
            <a:ln w="25400" cap="rnd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6973263" y="5443091"/>
              <a:ext cx="823428" cy="0"/>
            </a:xfrm>
            <a:prstGeom prst="line">
              <a:avLst/>
            </a:prstGeom>
            <a:ln w="25400" cap="rnd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TextBox 2049"/>
          <p:cNvSpPr txBox="1"/>
          <p:nvPr/>
        </p:nvSpPr>
        <p:spPr>
          <a:xfrm>
            <a:off x="8990626" y="4140062"/>
            <a:ext cx="2297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인증을 안한 경우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하단의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인증확인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문구 안내</a:t>
            </a:r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855145" y="2256530"/>
            <a:ext cx="157118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5</a:t>
            </a:r>
            <a:endParaRPr lang="ko-KR" altLang="en-US" sz="800"/>
          </a:p>
        </p:txBody>
      </p:sp>
      <p:pic>
        <p:nvPicPr>
          <p:cNvPr id="17" name="Picture 15" descr="C:\Users\user\Desktop\albaexit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8755773" y="1274968"/>
            <a:ext cx="2674398" cy="724313"/>
            <a:chOff x="8329071" y="5820949"/>
            <a:chExt cx="2674398" cy="907941"/>
          </a:xfrm>
        </p:grpSpPr>
        <p:sp>
          <p:nvSpPr>
            <p:cNvPr id="22" name="TextBox 21"/>
            <p:cNvSpPr txBox="1"/>
            <p:nvPr/>
          </p:nvSpPr>
          <p:spPr>
            <a:xfrm>
              <a:off x="8462075" y="5820949"/>
              <a:ext cx="254139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 </a:t>
              </a:r>
              <a:r>
                <a:rPr lang="ko-KR" altLang="en-US" sz="12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성공 </a:t>
              </a:r>
              <a:r>
                <a: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endPara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10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b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메일 </a:t>
              </a:r>
              <a:r>
                <a:rPr lang="ko-KR" altLang="en-US" sz="11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인증 </a:t>
              </a:r>
              <a:r>
                <a:rPr lang="ko-KR" altLang="en-US" sz="110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해야 만 로그인 가능</a:t>
              </a:r>
              <a:endPara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329071" y="5886729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4</a:t>
              </a:r>
              <a:endParaRPr lang="ko-KR" alt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5128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3" grpId="0"/>
      <p:bldP spid="2050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9194949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9442227" y="1717064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8" name="TextBox 7"/>
          <p:cNvSpPr txBox="1"/>
          <p:nvPr/>
        </p:nvSpPr>
        <p:spPr>
          <a:xfrm>
            <a:off x="9592805" y="1653621"/>
            <a:ext cx="25649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채용정보의 목록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클릭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공고의 상세 내용 안내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0" t="3138" r="7236" b="1124"/>
          <a:stretch/>
        </p:blipFill>
        <p:spPr bwMode="auto">
          <a:xfrm>
            <a:off x="2461357" y="1418422"/>
            <a:ext cx="6148684" cy="475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72381" y="1653621"/>
            <a:ext cx="255722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0" t="15521" r="28427" b="21727"/>
          <a:stretch/>
        </p:blipFill>
        <p:spPr bwMode="auto">
          <a:xfrm>
            <a:off x="418453" y="1395175"/>
            <a:ext cx="2216260" cy="2690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20" name="직선 화살표 연결선 19"/>
          <p:cNvCxnSpPr/>
          <p:nvPr/>
        </p:nvCxnSpPr>
        <p:spPr>
          <a:xfrm flipH="1">
            <a:off x="2634713" y="2278251"/>
            <a:ext cx="627680" cy="1162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306630" y="2108238"/>
            <a:ext cx="1125885" cy="43348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3577" r="12735"/>
          <a:stretch/>
        </p:blipFill>
        <p:spPr bwMode="auto">
          <a:xfrm>
            <a:off x="2533972" y="1386474"/>
            <a:ext cx="4905214" cy="501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64049" y="1709315"/>
            <a:ext cx="3901700" cy="1820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950990" y="1774352"/>
            <a:ext cx="1983783" cy="1298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040221" y="1386474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267710" y="169644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9457950" y="1624031"/>
            <a:ext cx="2467996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 로그인 화면</a:t>
            </a:r>
            <a:endParaRPr lang="en-US" altLang="ko-KR" sz="14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등록 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양식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목록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로그인 폼이 보임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 목록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공고에 지원한 나의 목록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이용 가능한 게시판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나의 정보 조회 및 수정 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합격자 조회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</a:p>
          <a:p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지원한 이력서 서류 합격 조회 및 예약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u="sng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합격시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9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이력서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4692"/>
          <a:stretch/>
        </p:blipFill>
        <p:spPr bwMode="auto">
          <a:xfrm>
            <a:off x="2226418" y="1532032"/>
            <a:ext cx="4532635" cy="469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14132" y="2050170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469106" y="1191279"/>
            <a:ext cx="1934264" cy="307777"/>
            <a:chOff x="8388343" y="2026229"/>
            <a:chExt cx="3000622" cy="307777"/>
          </a:xfrm>
        </p:grpSpPr>
        <p:sp>
          <p:nvSpPr>
            <p:cNvPr id="16" name="타원 15"/>
            <p:cNvSpPr/>
            <p:nvPr/>
          </p:nvSpPr>
          <p:spPr>
            <a:xfrm>
              <a:off x="8388343" y="2082016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1" y="2026229"/>
              <a:ext cx="2860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등록</a:t>
              </a:r>
              <a:endPara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552787" y="1264165"/>
            <a:ext cx="1969669" cy="307777"/>
            <a:chOff x="7739358" y="3092964"/>
            <a:chExt cx="1969669" cy="307777"/>
          </a:xfrm>
        </p:grpSpPr>
        <p:sp>
          <p:nvSpPr>
            <p:cNvPr id="24" name="타원 23"/>
            <p:cNvSpPr/>
            <p:nvPr/>
          </p:nvSpPr>
          <p:spPr>
            <a:xfrm>
              <a:off x="7739358" y="3183587"/>
              <a:ext cx="140539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2</a:t>
              </a:r>
              <a:endParaRPr lang="ko-KR" altLang="en-US" sz="8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65357" y="3092964"/>
              <a:ext cx="1843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이력서 목록</a:t>
              </a:r>
              <a:endPara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390743" y="2059730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011056" y="1409799"/>
            <a:ext cx="0" cy="58173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811453" y="1514445"/>
            <a:ext cx="3604486" cy="62894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79048" y="1314499"/>
            <a:ext cx="266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작성한 이력서들을 목록화해서 조회가능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C:\Users\user\Desktop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79" y="1577417"/>
            <a:ext cx="4257098" cy="1280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>
            <a:off x="9515960" y="2857551"/>
            <a:ext cx="0" cy="80779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552787" y="1828916"/>
            <a:ext cx="3791972" cy="230814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599475" y="3880815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/>
          </a:p>
        </p:txBody>
      </p:sp>
      <p:sp>
        <p:nvSpPr>
          <p:cNvPr id="50" name="TextBox 49"/>
          <p:cNvSpPr txBox="1"/>
          <p:nvPr/>
        </p:nvSpPr>
        <p:spPr>
          <a:xfrm>
            <a:off x="7684982" y="3790192"/>
            <a:ext cx="14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상세보기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9" name="Picture 5" descr="C:\Users\user\Desktop\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761" y="4164429"/>
            <a:ext cx="2904305" cy="2282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2" name="TextBox 51"/>
          <p:cNvSpPr txBox="1"/>
          <p:nvPr/>
        </p:nvSpPr>
        <p:spPr>
          <a:xfrm>
            <a:off x="8908940" y="3841325"/>
            <a:ext cx="3283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 클릭시 해당 이력서의 상세내용 보기와 수정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9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38" grpId="0"/>
      <p:bldP spid="45" grpId="0" animBg="1"/>
      <p:bldP spid="49" grpId="0" animBg="1"/>
      <p:bldP spid="50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use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765" y="1281318"/>
            <a:ext cx="4383391" cy="5118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공고목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록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7382067" y="1554724"/>
            <a:ext cx="1934265" cy="307777"/>
            <a:chOff x="8388341" y="2026229"/>
            <a:chExt cx="3000624" cy="307777"/>
          </a:xfrm>
        </p:grpSpPr>
        <p:sp>
          <p:nvSpPr>
            <p:cNvPr id="16" name="타원 15"/>
            <p:cNvSpPr/>
            <p:nvPr/>
          </p:nvSpPr>
          <p:spPr>
            <a:xfrm>
              <a:off x="8388341" y="2082016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/>
                <a:t>1</a:t>
              </a:r>
              <a:endParaRPr lang="ko-KR" altLang="en-US" sz="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3" y="2026229"/>
              <a:ext cx="2860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공고목록</a:t>
              </a:r>
              <a:endPara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>
            <a:off x="4371648" y="2426068"/>
            <a:ext cx="2897057" cy="56539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7356606" y="293952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50" name="TextBox 49"/>
          <p:cNvSpPr txBox="1"/>
          <p:nvPr/>
        </p:nvSpPr>
        <p:spPr>
          <a:xfrm>
            <a:off x="7497338" y="2857614"/>
            <a:ext cx="143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 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461" y="2881821"/>
            <a:ext cx="36453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업체명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시급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직종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요일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상세내용으로 검색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50938" y="1957675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371648" y="1714383"/>
            <a:ext cx="2897057" cy="32694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6876" y="1948614"/>
            <a:ext cx="3573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등록한 공고들 확인 가능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05188" y="2302666"/>
            <a:ext cx="1526581" cy="24680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484447" y="3363082"/>
            <a:ext cx="3425475" cy="2619545"/>
            <a:chOff x="6980762" y="3363082"/>
            <a:chExt cx="3425475" cy="261954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076" name="Picture 4" descr="C:\Users\user\Desktop\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0762" y="3363082"/>
              <a:ext cx="3425475" cy="2619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7741403" y="3719593"/>
              <a:ext cx="317716" cy="2185261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113817" y="3385035"/>
              <a:ext cx="402013" cy="114945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1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2" grpId="0"/>
      <p:bldP spid="10" grpId="0" animBg="1"/>
      <p:bldP spid="30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01. 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 소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개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use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34" y="1294105"/>
            <a:ext cx="4681660" cy="444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지원목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록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254087" y="1570223"/>
            <a:ext cx="1926516" cy="307777"/>
            <a:chOff x="8400362" y="2026229"/>
            <a:chExt cx="2988603" cy="307777"/>
          </a:xfrm>
        </p:grpSpPr>
        <p:sp>
          <p:nvSpPr>
            <p:cNvPr id="16" name="타원 15"/>
            <p:cNvSpPr/>
            <p:nvPr/>
          </p:nvSpPr>
          <p:spPr>
            <a:xfrm>
              <a:off x="8400362" y="2089765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2" y="2026229"/>
              <a:ext cx="2860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지원목록</a:t>
              </a:r>
              <a:endPara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>
            <a:off x="6843742" y="2938277"/>
            <a:ext cx="1394847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285083" y="2880136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50" name="TextBox 49"/>
          <p:cNvSpPr txBox="1"/>
          <p:nvPr/>
        </p:nvSpPr>
        <p:spPr>
          <a:xfrm>
            <a:off x="8435190" y="2824349"/>
            <a:ext cx="184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공고마감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37566" y="3120395"/>
            <a:ext cx="3454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마감날짜가 현날짜 이전일 때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지원취소 버튼이 비활성화 상태로 변환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5270" y="2173748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5095980" y="1722132"/>
            <a:ext cx="2986386" cy="53527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46337" y="1865285"/>
            <a:ext cx="3191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자신이 지원한 공고의 목록</a:t>
            </a:r>
            <a:r>
              <a:rPr lang="en-US" altLang="ko-KR" sz="11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 확인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806679" y="3773837"/>
            <a:ext cx="1439659" cy="70517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273467" y="4427074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35" name="TextBox 34"/>
          <p:cNvSpPr txBox="1"/>
          <p:nvPr/>
        </p:nvSpPr>
        <p:spPr>
          <a:xfrm>
            <a:off x="8437566" y="4367657"/>
            <a:ext cx="184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지원취소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8244" y="4675392"/>
            <a:ext cx="3454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마감날짜 이전까지 구직자는 이력서 지원취소 가능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2" grpId="0"/>
      <p:bldP spid="10" grpId="0" animBg="1"/>
      <p:bldP spid="30" grpId="0"/>
      <p:bldP spid="33" grpId="0" animBg="1"/>
      <p:bldP spid="35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t="10220" r="11358" b="3611"/>
          <a:stretch/>
        </p:blipFill>
        <p:spPr bwMode="auto">
          <a:xfrm>
            <a:off x="2469106" y="1433794"/>
            <a:ext cx="4889716" cy="465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자유게시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8254087" y="1570223"/>
            <a:ext cx="1926516" cy="307777"/>
            <a:chOff x="8400362" y="2026229"/>
            <a:chExt cx="2988603" cy="307777"/>
          </a:xfrm>
        </p:grpSpPr>
        <p:sp>
          <p:nvSpPr>
            <p:cNvPr id="16" name="타원 15"/>
            <p:cNvSpPr/>
            <p:nvPr/>
          </p:nvSpPr>
          <p:spPr>
            <a:xfrm>
              <a:off x="8400362" y="2089765"/>
              <a:ext cx="232861" cy="10387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8882" y="2026229"/>
              <a:ext cx="2860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게시물 검색</a:t>
              </a:r>
              <a:endPara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 flipV="1">
            <a:off x="6648773" y="4486759"/>
            <a:ext cx="1394847" cy="20937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310700" y="1957509"/>
            <a:ext cx="420710" cy="16731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4582716" y="1785667"/>
            <a:ext cx="3460904" cy="58944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46338" y="1865285"/>
            <a:ext cx="2350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게시물의 제목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으로 검색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186826" y="4486759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46895" y="2278251"/>
            <a:ext cx="1335821" cy="19372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lumMod val="75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user\Desktop\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98" y="2131261"/>
            <a:ext cx="2530400" cy="97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357700" y="4298535"/>
            <a:ext cx="184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게시글 작성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user\Desktop\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864" y="4624501"/>
            <a:ext cx="1811265" cy="1800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0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/>
      <p:bldP spid="33" grpId="0" animBg="1"/>
      <p:bldP spid="6" grpId="0" animBg="1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6" t="4536" r="6727" b="15620"/>
          <a:stretch/>
        </p:blipFill>
        <p:spPr bwMode="auto">
          <a:xfrm>
            <a:off x="2500053" y="1489102"/>
            <a:ext cx="4140971" cy="431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53737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자유게시판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-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댓글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 flipV="1">
            <a:off x="6013342" y="3644879"/>
            <a:ext cx="2288872" cy="53966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349951" y="3606134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50" name="TextBox 49"/>
          <p:cNvSpPr txBox="1"/>
          <p:nvPr/>
        </p:nvSpPr>
        <p:spPr>
          <a:xfrm>
            <a:off x="8622342" y="1607614"/>
            <a:ext cx="264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상세보기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4721" y="1898540"/>
            <a:ext cx="2818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 수정 및 삭제 가능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타인의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 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  수정 및 삭제 불가 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23900" y="1766807"/>
            <a:ext cx="2737980" cy="133663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8410788" y="1678135"/>
            <a:ext cx="150107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34" name="TextBox 33"/>
          <p:cNvSpPr txBox="1"/>
          <p:nvPr/>
        </p:nvSpPr>
        <p:spPr>
          <a:xfrm>
            <a:off x="8527435" y="3542598"/>
            <a:ext cx="308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본인 게시물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타인게시물 댓글 입력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45890" y="3914710"/>
            <a:ext cx="235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본인 게시물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삭제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 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57620" y="4850969"/>
            <a:ext cx="255722" cy="123987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6067586" y="3658069"/>
            <a:ext cx="2194294" cy="1192900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use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979" y="4184542"/>
            <a:ext cx="3675089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3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30" grpId="0"/>
      <p:bldP spid="33" grpId="0" animBg="1"/>
      <p:bldP spid="34" grpId="0"/>
      <p:bldP spid="2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2" t="14780" r="17104" b="3853"/>
          <a:stretch/>
        </p:blipFill>
        <p:spPr bwMode="auto">
          <a:xfrm>
            <a:off x="2355559" y="1653589"/>
            <a:ext cx="5711125" cy="439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마이페이지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915527" y="4138047"/>
            <a:ext cx="295596" cy="166607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211123" y="1607095"/>
            <a:ext cx="3250952" cy="253095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796911" y="150322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8985719" y="1437488"/>
            <a:ext cx="29681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수정기능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ID, E-mail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제외하고 수정 가능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1585" y="231977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4974773" y="4389426"/>
            <a:ext cx="472699" cy="13778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447472" y="2423643"/>
            <a:ext cx="3231579" cy="2042425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78707" y="2232223"/>
            <a:ext cx="296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탈퇴기능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0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 animBg="1"/>
      <p:bldP spid="18" grpId="0" animBg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0" t="15498" r="17003" b="14185"/>
          <a:stretch/>
        </p:blipFill>
        <p:spPr bwMode="auto">
          <a:xfrm>
            <a:off x="2329910" y="1676837"/>
            <a:ext cx="5827363" cy="379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합격자 조회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235813" y="2851688"/>
            <a:ext cx="304472" cy="90665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6555783" y="1607095"/>
            <a:ext cx="1906292" cy="12988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827907" y="1503222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9016715" y="1437488"/>
            <a:ext cx="2968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지원했을 시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대기상태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서류 결과 통보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</a:t>
            </a:r>
            <a:r>
              <a:rPr lang="en-US" altLang="ko-KR" sz="11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불합격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9334" y="2219033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2</a:t>
            </a:r>
            <a:endParaRPr lang="ko-KR" altLang="en-US" sz="800"/>
          </a:p>
        </p:txBody>
      </p:sp>
      <p:sp>
        <p:nvSpPr>
          <p:cNvPr id="18" name="직사각형 17"/>
          <p:cNvSpPr/>
          <p:nvPr/>
        </p:nvSpPr>
        <p:spPr>
          <a:xfrm>
            <a:off x="7005557" y="2959707"/>
            <a:ext cx="591192" cy="170481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>
            <a:stCxn id="18" idx="3"/>
          </p:cNvCxnSpPr>
          <p:nvPr/>
        </p:nvCxnSpPr>
        <p:spPr>
          <a:xfrm flipV="1">
            <a:off x="7596749" y="2283832"/>
            <a:ext cx="1028058" cy="76111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4464" y="2138129"/>
            <a:ext cx="296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합격시 </a:t>
            </a:r>
            <a:r>
              <a:rPr lang="ko-KR" altLang="en-US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면접 예약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화면</a:t>
            </a:r>
            <a:endParaRPr lang="ko-KR" altLang="en-US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/>
      <p:bldP spid="17" grpId="0" animBg="1"/>
      <p:bldP spid="18" grpId="0" animBg="1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32" y="1542879"/>
            <a:ext cx="609630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895926" y="4971081"/>
            <a:ext cx="854664" cy="135610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839334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1</a:t>
            </a:r>
            <a:endParaRPr lang="ko-KR" altLang="en-US" sz="800"/>
          </a:p>
        </p:txBody>
      </p:sp>
      <p:cxnSp>
        <p:nvCxnSpPr>
          <p:cNvPr id="20" name="직선 화살표 연결선 19"/>
          <p:cNvCxnSpPr>
            <a:stCxn id="10" idx="3"/>
          </p:cNvCxnSpPr>
          <p:nvPr/>
        </p:nvCxnSpPr>
        <p:spPr>
          <a:xfrm flipV="1">
            <a:off x="3750590" y="1749478"/>
            <a:ext cx="4982705" cy="328940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4464" y="1587950"/>
            <a:ext cx="296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타인이 예약신청한 경우 예약 불가능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5" y="2596179"/>
            <a:ext cx="1652949" cy="1550911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64600" y="229857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2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9029632" y="2208605"/>
            <a:ext cx="310140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예약신청 기능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날짜 </a:t>
            </a:r>
            <a:r>
              <a:rPr lang="ko-KR" altLang="en-US" sz="9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9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</a:p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타인이 예약한 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시간을 예약 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-&gt; ”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예약된 시간입니다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예약한 곳을 </a:t>
            </a:r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다시 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예약할 경우 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-&gt; “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이미 예약되었습니다</a:t>
            </a:r>
            <a:r>
              <a:rPr lang="en-US" altLang="ko-KR" sz="90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endParaRPr lang="ko-KR" altLang="en-US" sz="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75" y="3227324"/>
            <a:ext cx="2775001" cy="28814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4" name="직사각형 33"/>
          <p:cNvSpPr/>
          <p:nvPr/>
        </p:nvSpPr>
        <p:spPr>
          <a:xfrm>
            <a:off x="11491992" y="5757625"/>
            <a:ext cx="294469" cy="215633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3" grpId="0"/>
      <p:bldP spid="22" grpId="0" animBg="1"/>
      <p:bldP spid="27" grpId="0" animBg="1"/>
      <p:bldP spid="31" grpId="0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8" y="1524928"/>
            <a:ext cx="609630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구직자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839334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/>
              <a:t>3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8963500" y="1549205"/>
            <a:ext cx="3228499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기능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신청한 화면 </a:t>
            </a:r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상세 내용 확인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취소가능</a:t>
            </a:r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승인 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거부를 선택 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 변환</a:t>
            </a:r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4" y="1813302"/>
            <a:ext cx="1562409" cy="231732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01" y="2542001"/>
            <a:ext cx="2578995" cy="28168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6" name="직사각형 25"/>
          <p:cNvSpPr/>
          <p:nvPr/>
        </p:nvSpPr>
        <p:spPr>
          <a:xfrm>
            <a:off x="11164785" y="5032758"/>
            <a:ext cx="419626" cy="20890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2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2945" r="14811" b="15546"/>
          <a:stretch/>
        </p:blipFill>
        <p:spPr bwMode="auto">
          <a:xfrm>
            <a:off x="2478557" y="1331887"/>
            <a:ext cx="4401519" cy="489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메인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8549377" y="1753882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3110324" y="1720823"/>
            <a:ext cx="3274977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6505927" y="1800310"/>
            <a:ext cx="1971646" cy="31646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5263" y="1693238"/>
            <a:ext cx="256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구인자로 로그인 후 메인화면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7" t="4903" r="16121" b="21624"/>
          <a:stretch/>
        </p:blipFill>
        <p:spPr bwMode="auto">
          <a:xfrm>
            <a:off x="2478557" y="1317356"/>
            <a:ext cx="4223289" cy="4813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공고등록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8179609" y="2350395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7" name="직사각형 16"/>
          <p:cNvSpPr/>
          <p:nvPr/>
        </p:nvSpPr>
        <p:spPr>
          <a:xfrm>
            <a:off x="3562353" y="1900627"/>
            <a:ext cx="521450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</p:cNvCxnSpPr>
          <p:nvPr/>
        </p:nvCxnSpPr>
        <p:spPr>
          <a:xfrm>
            <a:off x="4788976" y="2400106"/>
            <a:ext cx="3248320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76808" y="2264336"/>
            <a:ext cx="256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업체명 등을 기입하여 공고등록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3275F39-5803-4CBF-A266-25DA8F2A5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9" t="23655" r="23085" b="20672"/>
          <a:stretch/>
        </p:blipFill>
        <p:spPr>
          <a:xfrm>
            <a:off x="6938954" y="3681457"/>
            <a:ext cx="2353571" cy="2757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083803" y="1980115"/>
            <a:ext cx="2789695" cy="145182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938953" y="3343651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5748" y="3301139"/>
            <a:ext cx="256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내가 등록한 공고의 목록조회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9292525" y="3431943"/>
            <a:ext cx="603143" cy="769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10020533" y="3350135"/>
            <a:ext cx="128369" cy="13041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10290454" y="3265637"/>
            <a:ext cx="146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상세보기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8" name="TextBox 2047"/>
          <p:cNvSpPr txBox="1"/>
          <p:nvPr/>
        </p:nvSpPr>
        <p:spPr>
          <a:xfrm>
            <a:off x="11015213" y="3259420"/>
            <a:ext cx="806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수정가능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2275" y="-6619875"/>
            <a:ext cx="4867678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5" t="15015" r="26892" b="17177"/>
          <a:stretch/>
        </p:blipFill>
        <p:spPr bwMode="auto">
          <a:xfrm>
            <a:off x="9457638" y="3681262"/>
            <a:ext cx="2627924" cy="306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6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/>
      <p:bldP spid="26" grpId="0" animBg="1"/>
      <p:bldP spid="28" grpId="0"/>
      <p:bldP spid="33" grpId="0" animBg="1"/>
      <p:bldP spid="34" grpId="0"/>
      <p:bldP spid="20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24898" y="254333"/>
            <a:ext cx="4352674" cy="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기획 의도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12300" y="1314963"/>
            <a:ext cx="8951372" cy="25242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AlbaexIT  </a:t>
            </a:r>
            <a:r>
              <a:rPr lang="en-US" altLang="ko-KR" sz="2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알바몬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, ’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알바천국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등의 구인구직 사이트들을 벤치마킹하여 웹 페이지로 구현한 사이트 입니다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구인자는 구인 공고를 등록하고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구직자는 자신의 조건에 맞는 구인 항목을 선택하여</a:t>
            </a:r>
            <a:endParaRPr lang="en-US" altLang="ko-KR" sz="13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조회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서류 합격자에 대한 면접예약 등</a:t>
            </a:r>
            <a:endParaRPr lang="en-US" altLang="ko-KR" sz="13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3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서비스를 제공하는 것을 목표로 기획 및 제작 하였습니다</a:t>
            </a:r>
            <a:r>
              <a:rPr lang="en-US" altLang="ko-KR" sz="13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3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 smtClean="0"/>
          </a:p>
          <a:p>
            <a:pPr>
              <a:lnSpc>
                <a:spcPct val="150000"/>
              </a:lnSpc>
            </a:pPr>
            <a:endParaRPr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871999" y="1441342"/>
            <a:ext cx="0" cy="4781537"/>
          </a:xfrm>
          <a:prstGeom prst="line">
            <a:avLst/>
          </a:prstGeom>
          <a:ln w="19050">
            <a:solidFill>
              <a:srgbClr val="E4B7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/>
          <p:cNvSpPr/>
          <p:nvPr/>
        </p:nvSpPr>
        <p:spPr>
          <a:xfrm rot="5400000">
            <a:off x="252351" y="360736"/>
            <a:ext cx="506439" cy="507905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user\Desktop\12_work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08406" y="4040716"/>
            <a:ext cx="2666617" cy="263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user\Desktop\thingk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0805" flipH="1">
            <a:off x="7292951" y="2971836"/>
            <a:ext cx="1923557" cy="21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Users\user\Desktop\thingk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362" flipH="1">
            <a:off x="8671971" y="2095741"/>
            <a:ext cx="1923557" cy="21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user\Desktop\알바천국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05" b="100000" l="0" r="100000">
                        <a14:foregroundMark x1="18367" y1="49398" x2="18367" y2="49398"/>
                        <a14:foregroundMark x1="23980" y1="57831" x2="23980" y2="57831"/>
                        <a14:foregroundMark x1="29082" y1="42169" x2="29082" y2="42169"/>
                        <a14:foregroundMark x1="44388" y1="39759" x2="44388" y2="39759"/>
                        <a14:foregroundMark x1="48980" y1="42169" x2="48980" y2="42169"/>
                        <a14:foregroundMark x1="60204" y1="50602" x2="60204" y2="50602"/>
                        <a14:foregroundMark x1="68878" y1="50602" x2="68878" y2="50602"/>
                        <a14:foregroundMark x1="59184" y1="68675" x2="59184" y2="68675"/>
                        <a14:foregroundMark x1="10714" y1="32530" x2="10714" y2="32530"/>
                        <a14:foregroundMark x1="13776" y1="54217" x2="13776" y2="54217"/>
                        <a14:foregroundMark x1="11224" y1="63855" x2="11224" y2="63855"/>
                        <a14:foregroundMark x1="9184" y1="65060" x2="9184" y2="65060"/>
                        <a14:foregroundMark x1="6122" y1="71084" x2="6122" y2="71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462">
            <a:off x="9025045" y="2739384"/>
            <a:ext cx="1357209" cy="53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user\Desktop\albaexi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3651">
            <a:off x="7451565" y="3528201"/>
            <a:ext cx="1466843" cy="60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C:\Users\user\Desktop\albaexit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9328" r="17175" b="2992"/>
          <a:stretch/>
        </p:blipFill>
        <p:spPr bwMode="auto">
          <a:xfrm>
            <a:off x="2576378" y="1340299"/>
            <a:ext cx="4517756" cy="4734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이력서 검색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90593" y="1468271"/>
            <a:ext cx="2763273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구직자들이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등록한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조회가능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4948473" y="1678854"/>
            <a:ext cx="2637947" cy="42848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013A110-1F30-4A6F-9E1B-C6837DFD7792}"/>
              </a:ext>
            </a:extLst>
          </p:cNvPr>
          <p:cNvSpPr/>
          <p:nvPr/>
        </p:nvSpPr>
        <p:spPr>
          <a:xfrm>
            <a:off x="4415947" y="2027849"/>
            <a:ext cx="488249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7654702" y="15335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14" name="그림 4113">
            <a:extLst>
              <a:ext uri="{FF2B5EF4-FFF2-40B4-BE49-F238E27FC236}">
                <a16:creationId xmlns:a16="http://schemas.microsoft.com/office/drawing/2014/main" xmlns="" id="{3A85C7A9-5338-427D-BCEA-CC17C8C8F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51" y="3248534"/>
            <a:ext cx="2615316" cy="141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E146CC2C-BA8F-4248-B0AE-976AE2DF581E}"/>
              </a:ext>
            </a:extLst>
          </p:cNvPr>
          <p:cNvSpPr/>
          <p:nvPr/>
        </p:nvSpPr>
        <p:spPr>
          <a:xfrm>
            <a:off x="7654702" y="2406771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2023B7D8-3EBA-49F4-ACE1-5DDC96B4CA3C}"/>
              </a:ext>
            </a:extLst>
          </p:cNvPr>
          <p:cNvCxnSpPr>
            <a:cxnSpLocks/>
          </p:cNvCxnSpPr>
          <p:nvPr/>
        </p:nvCxnSpPr>
        <p:spPr>
          <a:xfrm>
            <a:off x="4555929" y="2471980"/>
            <a:ext cx="3030491" cy="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107545" y="2363492"/>
            <a:ext cx="1443057" cy="216976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90593" y="2306356"/>
            <a:ext cx="4156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검색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경력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직종</a:t>
            </a:r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등으로 조회가능</a:t>
            </a:r>
            <a:endParaRPr lang="en-US" altLang="ko-KR" sz="105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 ‘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직종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중 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altLang="ko-KR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>
                <a:latin typeface="나눔고딕" panose="020D0604000000000000" pitchFamily="50" charset="-127"/>
                <a:ea typeface="나눔고딕" panose="020D0604000000000000" pitchFamily="50" charset="-127"/>
              </a:rPr>
              <a:t>매장관리</a:t>
            </a:r>
            <a:r>
              <a:rPr lang="en-US" altLang="ko-KR" sz="105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 을 가진 이력서를 검색</a:t>
            </a:r>
            <a:endParaRPr lang="en-US" altLang="ko-KR" sz="105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5131AF7-8005-4DB3-B3F8-4699746DF83C}"/>
              </a:ext>
            </a:extLst>
          </p:cNvPr>
          <p:cNvSpPr/>
          <p:nvPr/>
        </p:nvSpPr>
        <p:spPr>
          <a:xfrm>
            <a:off x="3146111" y="3873176"/>
            <a:ext cx="3463916" cy="33783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14185" y="4840452"/>
            <a:ext cx="2464048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상세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E146CC2C-BA8F-4248-B0AE-976AE2DF581E}"/>
              </a:ext>
            </a:extLst>
          </p:cNvPr>
          <p:cNvSpPr/>
          <p:nvPr/>
        </p:nvSpPr>
        <p:spPr>
          <a:xfrm>
            <a:off x="8027686" y="4900913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2023B7D8-3EBA-49F4-ACE1-5DDC96B4CA3C}"/>
              </a:ext>
            </a:extLst>
          </p:cNvPr>
          <p:cNvCxnSpPr>
            <a:cxnSpLocks/>
          </p:cNvCxnSpPr>
          <p:nvPr/>
        </p:nvCxnSpPr>
        <p:spPr>
          <a:xfrm>
            <a:off x="6610027" y="4042092"/>
            <a:ext cx="1280566" cy="92403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7A8E3014-2340-4F5A-BB4A-7F54790FC6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10" t="18707" r="19530" b="22357"/>
          <a:stretch/>
        </p:blipFill>
        <p:spPr>
          <a:xfrm>
            <a:off x="9912593" y="4840452"/>
            <a:ext cx="1482548" cy="163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41" grpId="0" animBg="1"/>
      <p:bldP spid="59" grpId="0" animBg="1"/>
      <p:bldP spid="14" grpId="0" animBg="1"/>
      <p:bldP spid="27" grpId="0"/>
      <p:bldP spid="29" grpId="0" animBg="1"/>
      <p:bldP spid="30" grpId="0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39" y="1263669"/>
            <a:ext cx="5876925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 현황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57830" y="1309078"/>
            <a:ext cx="2639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지원현황 </a:t>
            </a:r>
            <a:endParaRPr lang="en-US" altLang="ko-KR" sz="14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공고에 지원한 구직자의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이력서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조회 가능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013A110-1F30-4A6F-9E1B-C6837DFD7792}"/>
              </a:ext>
            </a:extLst>
          </p:cNvPr>
          <p:cNvSpPr/>
          <p:nvPr/>
        </p:nvSpPr>
        <p:spPr>
          <a:xfrm flipV="1">
            <a:off x="5384174" y="2036751"/>
            <a:ext cx="558653" cy="235023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8946043" y="1351755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CDBE05E6-176E-4226-8ACC-62C88AD8A6A3}"/>
              </a:ext>
            </a:extLst>
          </p:cNvPr>
          <p:cNvCxnSpPr>
            <a:cxnSpLocks/>
          </p:cNvCxnSpPr>
          <p:nvPr/>
        </p:nvCxnSpPr>
        <p:spPr>
          <a:xfrm flipV="1">
            <a:off x="5942827" y="1482173"/>
            <a:ext cx="2844712" cy="672091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8346F08-0D58-4B6F-BCA3-864852201C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1" t="38257" r="21809" b="32582"/>
          <a:stretch/>
        </p:blipFill>
        <p:spPr>
          <a:xfrm>
            <a:off x="2591496" y="2464231"/>
            <a:ext cx="5304196" cy="154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777722E-0C27-4649-8814-EA16D8F8897B}"/>
              </a:ext>
            </a:extLst>
          </p:cNvPr>
          <p:cNvSpPr/>
          <p:nvPr/>
        </p:nvSpPr>
        <p:spPr>
          <a:xfrm>
            <a:off x="2759844" y="3383749"/>
            <a:ext cx="3284495" cy="17474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770BF951-C288-4E84-95EC-5C169DCCC54B}"/>
              </a:ext>
            </a:extLst>
          </p:cNvPr>
          <p:cNvSpPr/>
          <p:nvPr/>
        </p:nvSpPr>
        <p:spPr>
          <a:xfrm>
            <a:off x="9088296" y="3089891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1DC2652-95EA-44D0-8A0E-D680E24C7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558" y="3535248"/>
            <a:ext cx="2711296" cy="269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6044339" y="3235207"/>
            <a:ext cx="2901704" cy="32328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07353" y="2972750"/>
            <a:ext cx="295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 클릭시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구직자 이력서 상세보기 가능 </a:t>
            </a:r>
            <a:endParaRPr lang="en-US" altLang="ko-KR" sz="14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40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 animBg="1"/>
      <p:bldP spid="41" grpId="0" animBg="1"/>
      <p:bldP spid="19" grpId="0" animBg="1"/>
      <p:bldP spid="20" grpId="0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456514D6-5A40-4B8C-ADAC-FABE9E18D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7" t="17125" r="11122"/>
          <a:stretch/>
        </p:blipFill>
        <p:spPr>
          <a:xfrm>
            <a:off x="2494775" y="1381941"/>
            <a:ext cx="6179441" cy="428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지원 현황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60105" y="1500976"/>
            <a:ext cx="298671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초기 상태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‘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</a:p>
          <a:p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불합격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 </a:t>
            </a:r>
            <a:r>
              <a: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상태에 나타냄</a:t>
            </a:r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클릭시 비활성화 상태로 변경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8886817" y="1608006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7291952" y="1738424"/>
            <a:ext cx="1540974" cy="1710343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A2C6619-625A-414C-B32F-DA405261A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253" y="3056419"/>
            <a:ext cx="2275615" cy="78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966E7B6-EC2F-4C45-8141-F37DDC729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697" y="4862192"/>
            <a:ext cx="2986712" cy="107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8BC3D613-EB85-46FA-8C68-F6DE91D71F6D}"/>
              </a:ext>
            </a:extLst>
          </p:cNvPr>
          <p:cNvCxnSpPr>
            <a:cxnSpLocks/>
          </p:cNvCxnSpPr>
          <p:nvPr/>
        </p:nvCxnSpPr>
        <p:spPr>
          <a:xfrm flipH="1">
            <a:off x="9949912" y="2320293"/>
            <a:ext cx="1" cy="703392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57EF612-5F27-4707-9B25-F40123A57552}"/>
              </a:ext>
            </a:extLst>
          </p:cNvPr>
          <p:cNvSpPr txBox="1"/>
          <p:nvPr/>
        </p:nvSpPr>
        <p:spPr>
          <a:xfrm>
            <a:off x="9975355" y="4068213"/>
            <a:ext cx="180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합격버튼을 </a:t>
            </a:r>
            <a:r>
              <a: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rPr>
              <a:t>클릭 </a:t>
            </a:r>
            <a:endParaRPr lang="en-US" altLang="ko-KR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합격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EC5F52C-50E2-44F6-A2FD-488C0329A534}"/>
              </a:ext>
            </a:extLst>
          </p:cNvPr>
          <p:cNvCxnSpPr>
            <a:cxnSpLocks/>
          </p:cNvCxnSpPr>
          <p:nvPr/>
        </p:nvCxnSpPr>
        <p:spPr>
          <a:xfrm>
            <a:off x="9981753" y="3918979"/>
            <a:ext cx="0" cy="74062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6307810" y="3355383"/>
            <a:ext cx="984142" cy="186768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609812" y="5767552"/>
            <a:ext cx="275095" cy="93384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>
                <a:alpha val="8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 animBg="1"/>
      <p:bldP spid="36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41" y="1386581"/>
            <a:ext cx="57435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마이페이지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18347" y="2027820"/>
            <a:ext cx="2986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 회원정보 열람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994807" y="2169161"/>
            <a:ext cx="1722990" cy="9477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6436154" y="2184452"/>
            <a:ext cx="55865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8801577" y="20853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5256995" y="3894431"/>
            <a:ext cx="279327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5574659" y="3657600"/>
            <a:ext cx="3226918" cy="31631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8852803" y="3592391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60106" y="3549878"/>
            <a:ext cx="2986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수정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ID, E-mail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제외하고 수정 가능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5280242" y="4104257"/>
            <a:ext cx="438631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</p:cNvCxnSpPr>
          <p:nvPr/>
        </p:nvCxnSpPr>
        <p:spPr>
          <a:xfrm>
            <a:off x="5733242" y="4211566"/>
            <a:ext cx="3068335" cy="329437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5F19C0C2-4044-4D6B-A09D-125032450DBF}"/>
              </a:ext>
            </a:extLst>
          </p:cNvPr>
          <p:cNvSpPr/>
          <p:nvPr/>
        </p:nvSpPr>
        <p:spPr>
          <a:xfrm>
            <a:off x="8859962" y="4475794"/>
            <a:ext cx="116770" cy="13041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36858" y="4438276"/>
            <a:ext cx="298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8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  <p:bldP spid="19" grpId="0" animBg="1"/>
      <p:bldP spid="21" grpId="0" animBg="1"/>
      <p:bldP spid="24" grpId="0" animBg="1"/>
      <p:bldP spid="26" grpId="0"/>
      <p:bldP spid="28" grpId="0" animBg="1"/>
      <p:bldP spid="36" grpId="0" animBg="1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1A21473-7ACF-4469-B3AE-17579A5E7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9" t="7039" r="10743"/>
          <a:stretch/>
        </p:blipFill>
        <p:spPr>
          <a:xfrm>
            <a:off x="2496011" y="1375359"/>
            <a:ext cx="6140933" cy="48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8" y="783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8" y="290876"/>
            <a:ext cx="66537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구인자 기능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 조회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60106" y="1533247"/>
            <a:ext cx="2986711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예약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8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합격한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구직자가 잡은 면접 </a:t>
            </a:r>
            <a:r>
              <a: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rPr>
              <a:t>날짜와 </a:t>
            </a:r>
            <a:r>
              <a:rPr lang="ko-KR" altLang="en-US" sz="10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 확인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146CD216-3802-4BDA-8D33-60C1280159E5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197755" y="1663725"/>
            <a:ext cx="1626246" cy="91329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527D48F-396C-46A2-BDE9-EDCAB745400A}"/>
              </a:ext>
            </a:extLst>
          </p:cNvPr>
          <p:cNvGrpSpPr/>
          <p:nvPr/>
        </p:nvGrpSpPr>
        <p:grpSpPr>
          <a:xfrm>
            <a:off x="8824001" y="1556003"/>
            <a:ext cx="371596" cy="215444"/>
            <a:chOff x="8967367" y="631312"/>
            <a:chExt cx="430610" cy="24628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5230A636-F1C7-4E36-A653-96372D4D0BFC}"/>
                </a:ext>
              </a:extLst>
            </p:cNvPr>
            <p:cNvSpPr/>
            <p:nvPr/>
          </p:nvSpPr>
          <p:spPr>
            <a:xfrm>
              <a:off x="9060106" y="666767"/>
              <a:ext cx="159395" cy="1804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A800F68-2AD2-4737-AD47-C5C04C7429D0}"/>
                </a:ext>
              </a:extLst>
            </p:cNvPr>
            <p:cNvSpPr txBox="1"/>
            <p:nvPr/>
          </p:nvSpPr>
          <p:spPr>
            <a:xfrm>
              <a:off x="8967367" y="631312"/>
              <a:ext cx="430610" cy="24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</a:t>
              </a:r>
              <a:endPara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D82F313-18F3-40FD-978E-63DCD4B4EC7C}"/>
              </a:ext>
            </a:extLst>
          </p:cNvPr>
          <p:cNvSpPr/>
          <p:nvPr/>
        </p:nvSpPr>
        <p:spPr>
          <a:xfrm>
            <a:off x="6639102" y="1675566"/>
            <a:ext cx="55865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1936F36-7585-4F10-8B43-6FDD3F7BD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106" y="2283069"/>
            <a:ext cx="2633786" cy="2116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82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464" y="2222472"/>
            <a:ext cx="2416260" cy="2543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62" y="1529202"/>
            <a:ext cx="5951626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909603" y="1366638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24464" y="1285739"/>
            <a:ext cx="2968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구직</a:t>
            </a:r>
            <a:r>
              <a: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예약 상세보기 기능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하면 상세 내용이 보이고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</a:t>
            </a:r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0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구인자가 승인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거부를 선택하면 상태 변환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186384" y="1639682"/>
            <a:ext cx="1562409" cy="249094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649838" y="4455762"/>
            <a:ext cx="775388" cy="208904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209" y="5359582"/>
            <a:ext cx="1322991" cy="10957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21" name="직선 연결선 20"/>
          <p:cNvCxnSpPr/>
          <p:nvPr/>
        </p:nvCxnSpPr>
        <p:spPr>
          <a:xfrm>
            <a:off x="10912526" y="4705796"/>
            <a:ext cx="0" cy="371301"/>
          </a:xfrm>
          <a:prstGeom prst="line">
            <a:avLst/>
          </a:prstGeom>
          <a:ln w="254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63398" y="4999535"/>
            <a:ext cx="296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 클릭 </a:t>
            </a:r>
            <a:r>
              <a:rPr lang="en-US" altLang="ko-KR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캘린더에 결과가 표시 됨</a:t>
            </a:r>
            <a:endParaRPr lang="ko-KR" altLang="en-US" sz="10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31721" y="4147088"/>
            <a:ext cx="854664" cy="665136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3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6" grpId="0" animBg="1"/>
      <p:bldP spid="24" grpId="0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00" y="1542879"/>
            <a:ext cx="5921739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구인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예약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847083" y="1645607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55459" y="1587950"/>
            <a:ext cx="307971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목록</a:t>
            </a:r>
            <a:endParaRPr lang="en-US" altLang="ko-KR" sz="14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일주일간의 일정을 표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클릭 시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상세내용 제시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승인 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거부 가능 </a:t>
            </a:r>
            <a:endParaRPr lang="ko-KR" altLang="en-US" sz="11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" name="직선 화살표 연결선 24"/>
          <p:cNvCxnSpPr>
            <a:stCxn id="18" idx="3"/>
          </p:cNvCxnSpPr>
          <p:nvPr/>
        </p:nvCxnSpPr>
        <p:spPr>
          <a:xfrm>
            <a:off x="8059119" y="1685128"/>
            <a:ext cx="689674" cy="12414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594168" y="1572452"/>
            <a:ext cx="464951" cy="225352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39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3647758" y="2657475"/>
            <a:ext cx="47146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algn="ctr" eaLnBrk="1" hangingPunct="1"/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</a:t>
            </a:r>
            <a:r>
              <a:rPr lang="ko-KR" altLang="en-US" sz="4800" b="1" spc="3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리</a:t>
            </a:r>
            <a:r>
              <a:rPr lang="ko-KR" altLang="en-US" sz="4800" b="1" spc="30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자</a:t>
            </a:r>
            <a:endParaRPr lang="ru-RU" altLang="ko-KR" sz="4800" b="1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8036" r="17524" b="8158"/>
          <a:stretch/>
        </p:blipFill>
        <p:spPr bwMode="auto">
          <a:xfrm>
            <a:off x="2299061" y="1394847"/>
            <a:ext cx="5704338" cy="459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관리자 기능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회원관</a:t>
            </a:r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리</a:t>
            </a:r>
            <a:r>
              <a:rPr lang="en-US" altLang="ko-KR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)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345934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792309" y="2381559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30498" y="2340890"/>
            <a:ext cx="29867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상세보기 </a:t>
            </a:r>
            <a:endParaRPr lang="en-US" altLang="ko-KR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1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정보를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lang="ko-KR" altLang="en-US" sz="11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endParaRPr lang="en-US" altLang="ko-KR" sz="11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547675" y="2479729"/>
            <a:ext cx="1208867" cy="822598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2820692" y="3222839"/>
            <a:ext cx="4726983" cy="158975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D82F313-18F3-40FD-978E-63DCD4B4EC7C}"/>
              </a:ext>
            </a:extLst>
          </p:cNvPr>
          <p:cNvSpPr/>
          <p:nvPr/>
        </p:nvSpPr>
        <p:spPr>
          <a:xfrm>
            <a:off x="3156866" y="2088881"/>
            <a:ext cx="1725100" cy="220368"/>
          </a:xfrm>
          <a:prstGeom prst="rect">
            <a:avLst/>
          </a:prstGeom>
          <a:noFill/>
          <a:ln w="25400" cap="rnd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01" y="3081016"/>
            <a:ext cx="1979583" cy="280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8" name="TextBox 27"/>
          <p:cNvSpPr txBox="1"/>
          <p:nvPr/>
        </p:nvSpPr>
        <p:spPr>
          <a:xfrm>
            <a:off x="8932848" y="6055469"/>
            <a:ext cx="2986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구인자도 동일</a:t>
            </a:r>
            <a:endParaRPr lang="en-US" altLang="ko-KR" sz="8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151230" y="2033652"/>
            <a:ext cx="2125224" cy="353087"/>
          </a:xfrm>
          <a:prstGeom prst="roundRect">
            <a:avLst/>
          </a:prstGeom>
          <a:solidFill>
            <a:srgbClr val="FF0000">
              <a:alpha val="12000"/>
            </a:srgbClr>
          </a:solidFill>
          <a:ln>
            <a:solidFill>
              <a:srgbClr val="FF0000">
                <a:alpha val="8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146CD216-3802-4BDA-8D33-60C1280159E5}"/>
              </a:ext>
            </a:extLst>
          </p:cNvPr>
          <p:cNvCxnSpPr>
            <a:cxnSpLocks/>
          </p:cNvCxnSpPr>
          <p:nvPr/>
        </p:nvCxnSpPr>
        <p:spPr>
          <a:xfrm flipV="1">
            <a:off x="7276454" y="1596325"/>
            <a:ext cx="1425844" cy="621120"/>
          </a:xfrm>
          <a:prstGeom prst="straightConnector1">
            <a:avLst/>
          </a:prstGeom>
          <a:ln w="25400" cap="rnd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759256" y="1560493"/>
            <a:ext cx="140539" cy="10387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32847" y="1488603"/>
            <a:ext cx="2986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이력서 목록 </a:t>
            </a:r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12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공고 목록   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12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r>
              <a:rPr lang="en-US" altLang="ko-KR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r>
              <a:rPr lang="en-US" altLang="ko-KR" sz="120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endParaRPr lang="en-US" altLang="ko-KR" sz="12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04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/>
      <p:bldP spid="24" grpId="0" animBg="1"/>
      <p:bldP spid="26" grpId="0" animBg="1"/>
      <p:bldP spid="28" grpId="0"/>
      <p:bldP spid="3" grpId="0" animBg="1"/>
      <p:bldP spid="21" grpId="0" animBg="1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7104" y="2239344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12" name="Group 508"/>
          <p:cNvGrpSpPr/>
          <p:nvPr/>
        </p:nvGrpSpPr>
        <p:grpSpPr>
          <a:xfrm>
            <a:off x="5078304" y="-546377"/>
            <a:ext cx="1666066" cy="4650665"/>
            <a:chOff x="-240163" y="-4116026"/>
            <a:chExt cx="2128090" cy="5940369"/>
          </a:xfrm>
        </p:grpSpPr>
        <p:sp>
          <p:nvSpPr>
            <p:cNvPr id="13" name="Shape 505"/>
            <p:cNvSpPr/>
            <p:nvPr/>
          </p:nvSpPr>
          <p:spPr>
            <a:xfrm>
              <a:off x="835970" y="-4116026"/>
              <a:ext cx="0" cy="5454977"/>
            </a:xfrm>
            <a:prstGeom prst="line">
              <a:avLst/>
            </a:prstGeom>
            <a:noFill/>
            <a:ln w="25400" cap="flat">
              <a:solidFill>
                <a:srgbClr val="565656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" name="Shape 506"/>
            <p:cNvSpPr/>
            <p:nvPr/>
          </p:nvSpPr>
          <p:spPr>
            <a:xfrm>
              <a:off x="-240163" y="-282677"/>
              <a:ext cx="2128090" cy="2107020"/>
            </a:xfrm>
            <a:prstGeom prst="ellipse">
              <a:avLst/>
            </a:prstGeom>
            <a:solidFill>
              <a:srgbClr val="565656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" name="Shape 507"/>
            <p:cNvSpPr/>
            <p:nvPr/>
          </p:nvSpPr>
          <p:spPr>
            <a:xfrm>
              <a:off x="108118" y="485814"/>
              <a:ext cx="1529028" cy="57003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defRPr sz="3000">
                  <a:solidFill>
                    <a:srgbClr val="FFFFFF"/>
                  </a:solidFill>
                  <a:latin typeface="Roboto Slab Regular"/>
                  <a:ea typeface="Roboto Slab Regular"/>
                  <a:cs typeface="Roboto Slab Regular"/>
                  <a:sym typeface="Roboto Slab Regular"/>
                </a:defRPr>
              </a:lvl1pPr>
            </a:lstStyle>
            <a:p>
              <a:r>
                <a:rPr 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FINISH</a:t>
              </a:r>
              <a:endParaRPr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270690" y="320664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PROCESS</a:t>
            </a:r>
          </a:p>
          <a:p>
            <a:pPr eaLnBrk="1" hangingPunct="1"/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OF</a:t>
            </a:r>
            <a:b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OUR </a:t>
            </a:r>
          </a:p>
          <a:p>
            <a:pPr eaLnBrk="1" hangingPunct="1"/>
            <a:r>
              <a:rPr lang="en-US" altLang="ko-KR" b="1" spc="30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AlBA.EXIT</a:t>
            </a:r>
            <a:endParaRPr lang="ru-RU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1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개발 환경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31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355101" y="1604072"/>
            <a:ext cx="9102677" cy="4814465"/>
            <a:chOff x="2355101" y="1604072"/>
            <a:chExt cx="9102677" cy="481446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355102" y="1604074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436684" y="1604073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505351" y="1604072"/>
              <a:ext cx="2952427" cy="4618805"/>
            </a:xfrm>
            <a:prstGeom prst="roundRect">
              <a:avLst/>
            </a:prstGeom>
            <a:noFill/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355101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444438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8505351" y="2719953"/>
              <a:ext cx="2952427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316637" y="2014780"/>
              <a:ext cx="991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공통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59161" y="2017319"/>
              <a:ext cx="1227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Frontend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96830" y="2014780"/>
              <a:ext cx="116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mtClean="0">
                  <a:solidFill>
                    <a:srgbClr val="B8835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Backend</a:t>
              </a:r>
              <a:endParaRPr lang="ko-KR" altLang="en-US" b="1">
                <a:solidFill>
                  <a:srgbClr val="B8835C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756494" y="2750304"/>
              <a:ext cx="2149642" cy="3639458"/>
              <a:chOff x="2756494" y="2750304"/>
              <a:chExt cx="2149642" cy="363945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756494" y="2750304"/>
                <a:ext cx="2149642" cy="3639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운영체제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Window10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소스코드 작성도구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Eclipse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서버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Apache Tomcat8.5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데이터베이스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MySQL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형상관리 도구</a:t>
                </a:r>
                <a:endParaRPr lang="en-US" altLang="ko-KR" sz="1200" b="1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GitHub</a:t>
                </a: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 flipV="1">
                <a:off x="3660833" y="3422542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3660833" y="4140630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flipV="1">
                <a:off x="3660833" y="4807057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3660833" y="5496732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/>
            <p:cNvGrpSpPr/>
            <p:nvPr/>
          </p:nvGrpSpPr>
          <p:grpSpPr>
            <a:xfrm>
              <a:off x="5899279" y="2932967"/>
              <a:ext cx="2149642" cy="3485570"/>
              <a:chOff x="2826235" y="2355105"/>
              <a:chExt cx="2149642" cy="3485570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826235" y="2355105"/>
                <a:ext cx="2149642" cy="3485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Language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Html5, CSS3, Javascript,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jQuery, Ajax 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FrameWork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Bootstrap3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API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Fullcalendar,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Address map,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Email-authentication,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</a:t>
                </a: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akao map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7" name="직선 연결선 56"/>
              <p:cNvCxnSpPr/>
              <p:nvPr/>
            </p:nvCxnSpPr>
            <p:spPr>
              <a:xfrm flipV="1">
                <a:off x="3725886" y="3306119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8922241" y="3368299"/>
              <a:ext cx="2149642" cy="2215991"/>
              <a:chOff x="2771993" y="2696061"/>
              <a:chExt cx="2149642" cy="221599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771993" y="2696061"/>
                <a:ext cx="2149642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Language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Java,JSP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FrameWork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Spring, MyBatis, MVC Model2,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Spring Security(</a:t>
                </a:r>
                <a:r>
                  <a:rPr lang="ko-KR" altLang="en-US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패스워드 암호화</a:t>
                </a:r>
                <a:r>
                  <a:rPr lang="en-US" altLang="ko-KR" sz="11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  <a:p>
                <a:pPr algn="ctr"/>
                <a:endParaRPr lang="en-US" altLang="ko-KR" sz="110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endParaRPr lang="ko-KR" altLang="en-US" sz="1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3" name="직선 연결선 62"/>
              <p:cNvCxnSpPr/>
              <p:nvPr/>
            </p:nvCxnSpPr>
            <p:spPr>
              <a:xfrm flipV="1">
                <a:off x="3652295" y="3708768"/>
                <a:ext cx="340964" cy="1"/>
              </a:xfrm>
              <a:prstGeom prst="line">
                <a:avLst/>
              </a:prstGeom>
              <a:ln w="1905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직선 연결선 29"/>
          <p:cNvCxnSpPr/>
          <p:nvPr/>
        </p:nvCxnSpPr>
        <p:spPr>
          <a:xfrm flipV="1">
            <a:off x="6814428" y="4625317"/>
            <a:ext cx="340964" cy="1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9802543" y="4140629"/>
            <a:ext cx="340964" cy="1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34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804" y="2416238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FINISH</a:t>
            </a:r>
          </a:p>
          <a:p>
            <a:pPr eaLnBrk="1" hangingPunct="1"/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OUR</a:t>
            </a:r>
            <a:b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pc="300" dirty="0" smtClea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r>
              <a:rPr lang="en-US" altLang="ko-KR" b="1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/>
            </a:r>
            <a:br>
              <a:rPr lang="en-US" altLang="ko-KR" b="1" spc="3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11106" y="5565649"/>
            <a:ext cx="36676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spc="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http://192.168.0.22:9090/green/</a:t>
            </a:r>
            <a:endParaRPr lang="en-US" altLang="ko-KR" sz="1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Freeform 92"/>
          <p:cNvSpPr>
            <a:spLocks/>
          </p:cNvSpPr>
          <p:nvPr/>
        </p:nvSpPr>
        <p:spPr bwMode="auto">
          <a:xfrm>
            <a:off x="7709220" y="5651462"/>
            <a:ext cx="275010" cy="243879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rgbClr val="B883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시스템 구조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user\Desktop\아파치톰켓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953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" b="20688"/>
          <a:stretch/>
        </p:blipFill>
        <p:spPr bwMode="auto">
          <a:xfrm>
            <a:off x="6364956" y="2698860"/>
            <a:ext cx="2369550" cy="154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user\Desktop\mysql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263" l="0" r="100000">
                        <a14:foregroundMark x1="5348" y1="65263" x2="5348" y2="65263"/>
                        <a14:foregroundMark x1="29144" y1="73684" x2="29144" y2="73684"/>
                        <a14:foregroundMark x1="45989" y1="64737" x2="45989" y2="64737"/>
                        <a14:foregroundMark x1="67112" y1="62105" x2="67112" y2="62105"/>
                        <a14:foregroundMark x1="77540" y1="64737" x2="77540" y2="64737"/>
                        <a14:foregroundMark x1="94920" y1="77895" x2="94920" y2="77895"/>
                        <a14:foregroundMark x1="64171" y1="23158" x2="64171" y2="23158"/>
                        <a14:foregroundMark x1="68984" y1="23684" x2="68984" y2="23684"/>
                        <a14:foregroundMark x1="71658" y1="47895" x2="71658" y2="47895"/>
                        <a14:foregroundMark x1="74332" y1="54211" x2="74332" y2="54211"/>
                        <a14:foregroundMark x1="93850" y1="65263" x2="93850" y2="65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924" y="1345297"/>
            <a:ext cx="2666031" cy="18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14452" y="4370441"/>
            <a:ext cx="242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Apache Tomcat 8.0</a:t>
            </a:r>
            <a:endParaRPr lang="ko-KR" altLang="en-US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18982" y="3904183"/>
            <a:ext cx="1996066" cy="1933479"/>
            <a:chOff x="3655885" y="4216723"/>
            <a:chExt cx="1996066" cy="1933479"/>
          </a:xfrm>
        </p:grpSpPr>
        <p:pic>
          <p:nvPicPr>
            <p:cNvPr id="16" name="Picture 2" descr="C:\Users\user\Desktop\이클립스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947" l="0" r="100000">
                          <a14:foregroundMark x1="53465" y1="29474" x2="53465" y2="29474"/>
                          <a14:foregroundMark x1="62376" y1="30526" x2="62376" y2="30526"/>
                          <a14:foregroundMark x1="44554" y1="69474" x2="44554" y2="69474"/>
                          <a14:foregroundMark x1="37624" y1="57895" x2="37624" y2="57895"/>
                          <a14:foregroundMark x1="36634" y1="56842" x2="36634" y2="56842"/>
                          <a14:foregroundMark x1="31683" y1="47368" x2="31683" y2="47368"/>
                          <a14:foregroundMark x1="31683" y1="38947" x2="31683" y2="38947"/>
                          <a14:foregroundMark x1="69307" y1="40000" x2="69307" y2="40000"/>
                          <a14:foregroundMark x1="75248" y1="71579" x2="75248" y2="71579"/>
                          <a14:foregroundMark x1="48515" y1="80000" x2="48515" y2="80000"/>
                          <a14:foregroundMark x1="16832" y1="20000" x2="16832" y2="20000"/>
                          <a14:foregroundMark x1="6931" y1="34737" x2="6931" y2="34737"/>
                          <a14:foregroundMark x1="24752" y1="87368" x2="24752" y2="87368"/>
                          <a14:foregroundMark x1="40594" y1="92632" x2="40594" y2="92632"/>
                          <a14:foregroundMark x1="21782" y1="80000" x2="21782" y2="80000"/>
                          <a14:foregroundMark x1="30693" y1="12632" x2="30693" y2="12632"/>
                          <a14:foregroundMark x1="81188" y1="25263" x2="81188" y2="25263"/>
                          <a14:foregroundMark x1="84158" y1="18947" x2="84158" y2="18947"/>
                          <a14:foregroundMark x1="53465" y1="58947" x2="53465" y2="58947"/>
                          <a14:foregroundMark x1="58416" y1="68421" x2="58416" y2="68421"/>
                          <a14:backgroundMark x1="93069" y1="7368" x2="93069" y2="7368"/>
                          <a14:backgroundMark x1="10891" y1="7368" x2="10891" y2="7368"/>
                          <a14:backgroundMark x1="89109" y1="87368" x2="89109" y2="873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5885" y="4216723"/>
              <a:ext cx="1440804" cy="135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user\Desktop\스프링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405" y="4611930"/>
              <a:ext cx="1226824" cy="119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316275" y="5780870"/>
              <a:ext cx="1335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</a:t>
              </a:r>
              <a:endParaRPr lang="ko-KR" altLang="en-US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25918" y="1391791"/>
            <a:ext cx="1216698" cy="535165"/>
            <a:chOff x="8942522" y="1239391"/>
            <a:chExt cx="1216698" cy="535165"/>
          </a:xfrm>
        </p:grpSpPr>
        <p:sp>
          <p:nvSpPr>
            <p:cNvPr id="21" name="타원 20"/>
            <p:cNvSpPr/>
            <p:nvPr/>
          </p:nvSpPr>
          <p:spPr>
            <a:xfrm>
              <a:off x="8942522" y="1239391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51091" y="1324630"/>
              <a:ext cx="1108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database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254694" y="2344006"/>
            <a:ext cx="1313646" cy="535165"/>
            <a:chOff x="6102294" y="2191606"/>
            <a:chExt cx="1313646" cy="535165"/>
          </a:xfrm>
        </p:grpSpPr>
        <p:sp>
          <p:nvSpPr>
            <p:cNvPr id="24" name="타원 23"/>
            <p:cNvSpPr/>
            <p:nvPr/>
          </p:nvSpPr>
          <p:spPr>
            <a:xfrm>
              <a:off x="6102294" y="2191606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4082" y="2301499"/>
              <a:ext cx="1301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 server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32827" y="3212165"/>
            <a:ext cx="1305897" cy="535165"/>
            <a:chOff x="3760332" y="3356937"/>
            <a:chExt cx="1305897" cy="535165"/>
          </a:xfrm>
        </p:grpSpPr>
        <p:sp>
          <p:nvSpPr>
            <p:cNvPr id="27" name="타원 26"/>
            <p:cNvSpPr/>
            <p:nvPr/>
          </p:nvSpPr>
          <p:spPr>
            <a:xfrm>
              <a:off x="3760332" y="3356937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64371" y="3466830"/>
              <a:ext cx="1301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Framework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108967" y="4772300"/>
            <a:ext cx="1301858" cy="535165"/>
            <a:chOff x="1917822" y="4619900"/>
            <a:chExt cx="1301858" cy="535165"/>
          </a:xfrm>
        </p:grpSpPr>
        <p:sp>
          <p:nvSpPr>
            <p:cNvPr id="30" name="타원 29"/>
            <p:cNvSpPr/>
            <p:nvPr/>
          </p:nvSpPr>
          <p:spPr>
            <a:xfrm>
              <a:off x="1970945" y="4619900"/>
              <a:ext cx="1147036" cy="535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17822" y="4631845"/>
              <a:ext cx="1301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Operating System</a:t>
              </a:r>
              <a:endParaRPr lang="ko-KR" altLang="en-US" sz="14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2" name="직선 화살표 연결선 31"/>
          <p:cNvCxnSpPr/>
          <p:nvPr/>
        </p:nvCxnSpPr>
        <p:spPr>
          <a:xfrm flipV="1">
            <a:off x="3534809" y="4784245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858152" y="3773378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8460471" y="2777437"/>
            <a:ext cx="602057" cy="261610"/>
          </a:xfrm>
          <a:prstGeom prst="straightConnector1">
            <a:avLst/>
          </a:prstGeom>
          <a:ln w="28575">
            <a:solidFill>
              <a:srgbClr val="FF0000">
                <a:alpha val="7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2908" l="526" r="95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7" y="5279019"/>
            <a:ext cx="2263714" cy="83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0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06379" y="290876"/>
            <a:ext cx="4352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작업 일정</a:t>
            </a:r>
            <a:endParaRPr lang="ru-RU" altLang="ko-KR" sz="28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6" y="111460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7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15769"/>
              </p:ext>
            </p:extLst>
          </p:nvPr>
        </p:nvGraphicFramePr>
        <p:xfrm>
          <a:off x="2721158" y="1985494"/>
          <a:ext cx="8075789" cy="354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67"/>
                <a:gridCol w="867905"/>
                <a:gridCol w="736169"/>
                <a:gridCol w="681926"/>
                <a:gridCol w="728420"/>
                <a:gridCol w="743919"/>
                <a:gridCol w="743918"/>
                <a:gridCol w="674177"/>
                <a:gridCol w="736169"/>
                <a:gridCol w="743919"/>
              </a:tblGrid>
              <a:tr h="427327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팀구성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요구사항명세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91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 설계 및 구현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1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 프로그래밍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 프로그래밍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3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및 디버그</a:t>
                      </a:r>
                      <a:endParaRPr lang="ko-KR" altLang="en-US" sz="1000" b="1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DD0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4145797" y="2564967"/>
            <a:ext cx="398174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43971" y="2963956"/>
            <a:ext cx="857188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401159" y="3379826"/>
            <a:ext cx="1357894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759054" y="3868024"/>
            <a:ext cx="1129583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7176610" y="4379466"/>
            <a:ext cx="1479193" cy="139485"/>
          </a:xfrm>
          <a:prstGeom prst="rightArrow">
            <a:avLst/>
          </a:prstGeom>
          <a:solidFill>
            <a:srgbClr val="FF0000">
              <a:alpha val="78000"/>
            </a:srgbClr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916206" y="4814616"/>
            <a:ext cx="2134443" cy="139485"/>
          </a:xfrm>
          <a:prstGeom prst="rightArrow">
            <a:avLst/>
          </a:prstGeom>
          <a:solidFill>
            <a:srgbClr val="FF0000">
              <a:alpha val="78000"/>
            </a:srgbClr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10050650" y="5255122"/>
            <a:ext cx="741335" cy="139485"/>
          </a:xfrm>
          <a:prstGeom prst="rightArrow">
            <a:avLst/>
          </a:prstGeom>
          <a:solidFill>
            <a:srgbClr val="DEA886"/>
          </a:solidFill>
          <a:ln>
            <a:solidFill>
              <a:srgbClr val="B883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2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" y="-15996"/>
            <a:ext cx="1657349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113054" y="174636"/>
            <a:ext cx="43526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400" b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조원구성 및 역할</a:t>
            </a:r>
            <a:endParaRPr lang="ru-RU" altLang="ko-KR" sz="2400" b="1" dirty="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980189" y="1787296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957662" y="1422948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80168" y="928466"/>
            <a:ext cx="151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김혜진</a:t>
            </a:r>
            <a:endParaRPr lang="ko-KR" altLang="en-US" b="1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0059" y="197481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구직자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6852" y="1836690"/>
            <a:ext cx="1177870" cy="377760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94926" y="2466821"/>
            <a:ext cx="1177870" cy="36692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Shape 388"/>
          <p:cNvSpPr/>
          <p:nvPr/>
        </p:nvSpPr>
        <p:spPr>
          <a:xfrm>
            <a:off x="3980189" y="2453485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 조회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검색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 ·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 작성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15595" y="4097964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6946" y="4265595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구인자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Shape 388"/>
          <p:cNvSpPr/>
          <p:nvPr/>
        </p:nvSpPr>
        <p:spPr>
          <a:xfrm>
            <a:off x="4016352" y="4107208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99689" y="3113873"/>
            <a:ext cx="1177870" cy="374543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면접 예약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Shape 388"/>
          <p:cNvSpPr/>
          <p:nvPr/>
        </p:nvSpPr>
        <p:spPr>
          <a:xfrm>
            <a:off x="4037021" y="3119652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신청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취소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293744" y="2003227"/>
            <a:ext cx="0" cy="12979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285995" y="199547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287146" y="2650287"/>
            <a:ext cx="202633" cy="127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294895" y="3293394"/>
            <a:ext cx="2232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337291" y="4285168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54365" y="5425379"/>
            <a:ext cx="765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ko-KR" altLang="en-US" sz="105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12605" y="5310889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316580" y="5481109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515595" y="5992946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324327" y="5470433"/>
            <a:ext cx="0" cy="70971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endCxn id="41" idx="1"/>
          </p:cNvCxnSpPr>
          <p:nvPr/>
        </p:nvCxnSpPr>
        <p:spPr>
          <a:xfrm>
            <a:off x="2324327" y="6180150"/>
            <a:ext cx="19126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Shape 388"/>
          <p:cNvSpPr/>
          <p:nvPr/>
        </p:nvSpPr>
        <p:spPr>
          <a:xfrm>
            <a:off x="4044769" y="528764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Shape 388"/>
          <p:cNvSpPr/>
          <p:nvPr/>
        </p:nvSpPr>
        <p:spPr>
          <a:xfrm>
            <a:off x="4052516" y="5992947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글 삭제 </a:t>
            </a:r>
            <a:r>
              <a:rPr lang="en-US" altLang="ko-KR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댓글 삭제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2342036" y="4285169"/>
            <a:ext cx="0" cy="62004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343591" y="4909647"/>
            <a:ext cx="18311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526699" y="4752569"/>
            <a:ext cx="1177870" cy="374408"/>
          </a:xfrm>
          <a:prstGeom prst="rect">
            <a:avLst/>
          </a:prstGeom>
          <a:solidFill>
            <a:srgbClr val="EDD0BE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예약 현황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Shape 388"/>
          <p:cNvSpPr/>
          <p:nvPr/>
        </p:nvSpPr>
        <p:spPr>
          <a:xfrm>
            <a:off x="4044769" y="4769563"/>
            <a:ext cx="7299701" cy="365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예약 상세보기</a:t>
            </a:r>
            <a:endParaRPr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Picture 15" descr="C:\Users\user\Desktop\albaexi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0" b="97917" l="0" r="100000">
                        <a14:foregroundMark x1="6034" y1="72917" x2="6034" y2="72917"/>
                        <a14:foregroundMark x1="18103" y1="62500" x2="18103" y2="62500"/>
                        <a14:foregroundMark x1="25000" y1="50000" x2="25000" y2="50000"/>
                        <a14:foregroundMark x1="46552" y1="66667" x2="46552" y2="66667"/>
                        <a14:foregroundMark x1="56034" y1="72917" x2="56034" y2="72917"/>
                        <a14:foregroundMark x1="69828" y1="81250" x2="69828" y2="81250"/>
                        <a14:foregroundMark x1="84483" y1="75000" x2="84483" y2="75000"/>
                        <a14:foregroundMark x1="82759" y1="47917" x2="82759" y2="47917"/>
                        <a14:backgroundMark x1="29310" y1="75000" x2="29310" y2="75000"/>
                        <a14:backgroundMark x1="63793" y1="79167" x2="63793" y2="79167"/>
                        <a14:backgroundMark x1="77586" y1="70833" x2="77586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3" y="6400177"/>
            <a:ext cx="864614" cy="3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2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2599</Words>
  <Application>Microsoft Office PowerPoint</Application>
  <PresentationFormat>사용자 지정</PresentationFormat>
  <Paragraphs>1270</Paragraphs>
  <Slides>60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194</cp:revision>
  <dcterms:created xsi:type="dcterms:W3CDTF">2017-09-09T13:40:14Z</dcterms:created>
  <dcterms:modified xsi:type="dcterms:W3CDTF">2019-10-31T08:11:53Z</dcterms:modified>
  <cp:contentStatus/>
</cp:coreProperties>
</file>